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9" r:id="rId2"/>
    <p:sldId id="257" r:id="rId3"/>
    <p:sldId id="295" r:id="rId4"/>
    <p:sldId id="258" r:id="rId5"/>
    <p:sldId id="259" r:id="rId6"/>
    <p:sldId id="260" r:id="rId7"/>
    <p:sldId id="262" r:id="rId8"/>
    <p:sldId id="280" r:id="rId9"/>
    <p:sldId id="261" r:id="rId10"/>
    <p:sldId id="263" r:id="rId11"/>
    <p:sldId id="264" r:id="rId12"/>
    <p:sldId id="284" r:id="rId13"/>
    <p:sldId id="265" r:id="rId14"/>
    <p:sldId id="267" r:id="rId15"/>
    <p:sldId id="268" r:id="rId16"/>
    <p:sldId id="269" r:id="rId17"/>
    <p:sldId id="296" r:id="rId18"/>
    <p:sldId id="273" r:id="rId19"/>
    <p:sldId id="275" r:id="rId20"/>
    <p:sldId id="276" r:id="rId21"/>
    <p:sldId id="278" r:id="rId22"/>
    <p:sldId id="285" r:id="rId23"/>
    <p:sldId id="286" r:id="rId24"/>
    <p:sldId id="288" r:id="rId25"/>
    <p:sldId id="289" r:id="rId26"/>
    <p:sldId id="290" r:id="rId27"/>
    <p:sldId id="291" r:id="rId28"/>
    <p:sldId id="292" r:id="rId29"/>
    <p:sldId id="298" r:id="rId30"/>
    <p:sldId id="293"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606" autoAdjust="0"/>
  </p:normalViewPr>
  <p:slideViewPr>
    <p:cSldViewPr snapToGrid="0">
      <p:cViewPr>
        <p:scale>
          <a:sx n="60" d="100"/>
          <a:sy n="60" d="100"/>
        </p:scale>
        <p:origin x="-403" y="139"/>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A8144-A877-4096-807E-A47F77D08BEE}" type="datetimeFigureOut">
              <a:rPr lang="en-US" smtClean="0"/>
              <a:pPr/>
              <a:t>4/27/2020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78EB4-04F8-4D73-9F33-F83FF966F937}" type="slidenum">
              <a:rPr lang="en-US" smtClean="0"/>
              <a:pPr/>
              <a:t>‹#›</a:t>
            </a:fld>
            <a:endParaRPr lang="en-US"/>
          </a:p>
        </p:txBody>
      </p:sp>
    </p:spTree>
    <p:extLst>
      <p:ext uri="{BB962C8B-B14F-4D97-AF65-F5344CB8AC3E}">
        <p14:creationId xmlns:p14="http://schemas.microsoft.com/office/powerpoint/2010/main" xmlns="" val="216267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78EB4-04F8-4D73-9F33-F83FF966F937}" type="slidenum">
              <a:rPr lang="en-US" smtClean="0"/>
              <a:pPr/>
              <a:t>24</a:t>
            </a:fld>
            <a:endParaRPr lang="en-US"/>
          </a:p>
        </p:txBody>
      </p:sp>
    </p:spTree>
    <p:extLst>
      <p:ext uri="{BB962C8B-B14F-4D97-AF65-F5344CB8AC3E}">
        <p14:creationId xmlns:p14="http://schemas.microsoft.com/office/powerpoint/2010/main" xmlns="" val="308915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BC5539-EE7F-412C-860F-B4A988463F97}" type="slidenum">
              <a:rPr lang="en-IN" smtClean="0"/>
              <a:pPr/>
              <a:t>‹#›</a:t>
            </a:fld>
            <a:endParaRPr lang="en-IN"/>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BC5539-EE7F-412C-860F-B4A988463F97}" type="slidenum">
              <a:rPr lang="en-IN" smtClean="0"/>
              <a:pPr/>
              <a:t>‹#›</a:t>
            </a:fld>
            <a:endParaRPr lang="en-IN"/>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BC5539-EE7F-412C-860F-B4A988463F97}" type="slidenum">
              <a:rPr lang="en-IN" smtClean="0"/>
              <a:pPr/>
              <a:t>‹#›</a:t>
            </a:fld>
            <a:endParaRPr lang="en-IN"/>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BC5539-EE7F-412C-860F-B4A988463F97}" type="slidenum">
              <a:rPr lang="en-IN" smtClean="0"/>
              <a:pPr/>
              <a:t>‹#›</a:t>
            </a:fld>
            <a:endParaRPr lang="en-IN"/>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16DF4-45D6-45F8-A14A-94724E1D3FBE}" type="datetimeFigureOut">
              <a:rPr lang="en-IN" smtClean="0"/>
              <a:pPr/>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BC5539-EE7F-412C-860F-B4A988463F9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4116DF4-45D6-45F8-A14A-94724E1D3FBE}" type="datetimeFigureOut">
              <a:rPr lang="en-IN" smtClean="0"/>
              <a:pPr/>
              <a:t>27-04-2020</a:t>
            </a:fld>
            <a:endParaRPr lang="en-IN"/>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IN"/>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ABC5539-EE7F-412C-860F-B4A988463F97}" type="slidenum">
              <a:rPr lang="en-IN" smtClean="0"/>
              <a:pPr/>
              <a:t>‹#›</a:t>
            </a:fld>
            <a:endParaRPr lang="en-IN"/>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Linear%20Equation%20inTwo%20Variables.mp4" TargetMode="External"/><Relationship Id="rId2" Type="http://schemas.openxmlformats.org/officeDocument/2006/relationships/hyperlink" Target="VID-20200418-WA0000.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STANDARD%20WS%20ON%20LINEAR%20EQUATION%20-9.docx" TargetMode="External"/><Relationship Id="rId2" Type="http://schemas.openxmlformats.org/officeDocument/2006/relationships/hyperlink" Target="BASIC%20WS%20ON%20LINEAR%20EQUATION-9.docx" TargetMode="External"/><Relationship Id="rId1" Type="http://schemas.openxmlformats.org/officeDocument/2006/relationships/slideLayout" Target="../slideLayouts/slideLayout2.xml"/><Relationship Id="rId5" Type="http://schemas.openxmlformats.org/officeDocument/2006/relationships/hyperlink" Target="HOTS%20WS%20ON%20LINEAR%20EQUATION-9.docx" TargetMode="External"/><Relationship Id="rId4" Type="http://schemas.openxmlformats.org/officeDocument/2006/relationships/hyperlink" Target="ADVANCED%20WS%20ON%20LINEAR%20EQUATION-9.doc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z="4000" dirty="0" smtClean="0">
                <a:solidFill>
                  <a:srgbClr val="002060"/>
                </a:solidFill>
              </a:rPr>
              <a:t>CLASS-IX</a:t>
            </a:r>
            <a:br>
              <a:rPr lang="en-IN" sz="4000" dirty="0" smtClean="0">
                <a:solidFill>
                  <a:srgbClr val="002060"/>
                </a:solidFill>
              </a:rPr>
            </a:br>
            <a:r>
              <a:rPr lang="en-IN" sz="4000" dirty="0" smtClean="0">
                <a:solidFill>
                  <a:srgbClr val="002060"/>
                </a:solidFill>
              </a:rPr>
              <a:t>SUBJECT: MATHEMATICS</a:t>
            </a:r>
            <a:br>
              <a:rPr lang="en-IN" sz="4000" dirty="0" smtClean="0">
                <a:solidFill>
                  <a:srgbClr val="002060"/>
                </a:solidFill>
              </a:rPr>
            </a:br>
            <a:r>
              <a:rPr lang="en-IN" dirty="0" smtClean="0">
                <a:solidFill>
                  <a:srgbClr val="002060"/>
                </a:solidFill>
                <a:latin typeface="Franklin Gothic Heavy" pitchFamily="34" charset="0"/>
              </a:rPr>
              <a:t>TOPIC : LINEAR EQUATION IN TWO VARIABLE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0541E-AC02-456A-8C8C-0AFA318BEC2E}"/>
              </a:ext>
            </a:extLst>
          </p:cNvPr>
          <p:cNvSpPr>
            <a:spLocks noGrp="1"/>
          </p:cNvSpPr>
          <p:nvPr>
            <p:ph type="title"/>
          </p:nvPr>
        </p:nvSpPr>
        <p:spPr>
          <a:xfrm>
            <a:off x="1016000" y="424070"/>
            <a:ext cx="10129078" cy="927652"/>
          </a:xfrm>
        </p:spPr>
        <p:txBody>
          <a:bodyPr/>
          <a:lstStyle/>
          <a:p>
            <a:pPr algn="ctr"/>
            <a:r>
              <a:rPr lang="en-IN" b="1" dirty="0"/>
              <a:t>Solving of an equation</a:t>
            </a:r>
            <a:endParaRPr lang="en-IN" dirty="0"/>
          </a:p>
        </p:txBody>
      </p:sp>
      <p:sp>
        <p:nvSpPr>
          <p:cNvPr id="3" name="Content Placeholder 2">
            <a:extLst>
              <a:ext uri="{FF2B5EF4-FFF2-40B4-BE49-F238E27FC236}">
                <a16:creationId xmlns="" xmlns:a16="http://schemas.microsoft.com/office/drawing/2014/main" id="{AA565930-EC8A-4654-8C5F-94824D035A40}"/>
              </a:ext>
            </a:extLst>
          </p:cNvPr>
          <p:cNvSpPr>
            <a:spLocks noGrp="1"/>
          </p:cNvSpPr>
          <p:nvPr>
            <p:ph idx="1"/>
          </p:nvPr>
        </p:nvSpPr>
        <p:spPr>
          <a:xfrm>
            <a:off x="1016000" y="1696278"/>
            <a:ext cx="10058400" cy="4532243"/>
          </a:xfrm>
        </p:spPr>
        <p:txBody>
          <a:bodyPr/>
          <a:lstStyle/>
          <a:p>
            <a:r>
              <a:rPr lang="en-IN" dirty="0"/>
              <a:t>: The method of finding the roots of an equation is known as solving the equation.</a:t>
            </a:r>
          </a:p>
          <a:p>
            <a:pPr lvl="0"/>
            <a:r>
              <a:rPr lang="en-IN" dirty="0"/>
              <a:t>There is </a:t>
            </a:r>
            <a:r>
              <a:rPr lang="en-IN" b="1" dirty="0">
                <a:hlinkClick r:id="rId2" action="ppaction://hlinkfile"/>
              </a:rPr>
              <a:t>only one solution</a:t>
            </a:r>
            <a:r>
              <a:rPr lang="en-IN" dirty="0">
                <a:hlinkClick r:id="rId2" action="ppaction://hlinkfile"/>
              </a:rPr>
              <a:t> </a:t>
            </a:r>
            <a:r>
              <a:rPr lang="en-IN" dirty="0"/>
              <a:t>in the linear equation in </a:t>
            </a:r>
            <a:r>
              <a:rPr lang="en-IN" b="1" dirty="0"/>
              <a:t>one variable</a:t>
            </a:r>
            <a:r>
              <a:rPr lang="en-IN" dirty="0"/>
              <a:t> but there are </a:t>
            </a:r>
            <a:r>
              <a:rPr lang="en-IN" b="1" dirty="0"/>
              <a:t>infinitely many solutions </a:t>
            </a:r>
            <a:r>
              <a:rPr lang="en-IN" dirty="0"/>
              <a:t>in the </a:t>
            </a:r>
            <a:r>
              <a:rPr lang="en-IN" dirty="0">
                <a:hlinkClick r:id="rId3" action="ppaction://hlinkfile"/>
              </a:rPr>
              <a:t>linear equation in two variables</a:t>
            </a:r>
            <a:r>
              <a:rPr lang="en-IN"/>
              <a:t>. </a:t>
            </a:r>
            <a:endParaRPr lang="en-IN" dirty="0"/>
          </a:p>
          <a:p>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linear equation in two variables has a pair of numbers that can satisfy the equation. This pair of numbers is called as the solution of the linear equation in two variables.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9046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xmlns="" id="{4D72A6A4-C51C-42E3-B09B-49D7D5B9A7BE}"/>
                  </a:ext>
                </a:extLst>
              </p:cNvPr>
              <p:cNvSpPr>
                <a:spLocks noGrp="1"/>
              </p:cNvSpPr>
              <p:nvPr>
                <p:ph idx="1"/>
              </p:nvPr>
            </p:nvSpPr>
            <p:spPr>
              <a:xfrm>
                <a:off x="536028" y="378373"/>
                <a:ext cx="11288110" cy="6154950"/>
              </a:xfrm>
            </p:spPr>
            <p:txBody>
              <a:bodyPr>
                <a:normAutofit/>
              </a:bodyPr>
              <a:lstStyle/>
              <a:p>
                <a:pPr marL="342900" lvl="0" indent="-342900" algn="just">
                  <a:lnSpc>
                    <a:spcPct val="115000"/>
                  </a:lnSpc>
                  <a:spcBef>
                    <a:spcPts val="375"/>
                  </a:spcBef>
                  <a:spcAft>
                    <a:spcPts val="600"/>
                  </a:spcAft>
                  <a:buSzPts val="1000"/>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3200" b="1" dirty="0" smtClean="0">
                    <a:solidFill>
                      <a:srgbClr val="000000"/>
                    </a:solidFill>
                    <a:latin typeface="Times New Roman" panose="02020603050405020304" pitchFamily="18" charset="0"/>
                    <a:ea typeface="Times New Roman" panose="02020603050405020304" pitchFamily="18" charset="0"/>
                  </a:rPr>
                  <a:t>Continued</a:t>
                </a:r>
              </a:p>
              <a:p>
                <a:pPr marL="342900" lvl="0" indent="-342900" algn="just">
                  <a:spcBef>
                    <a:spcPts val="375"/>
                  </a:spcBef>
                  <a:spcAft>
                    <a:spcPts val="600"/>
                  </a:spcAft>
                  <a:buSzPts val="1000"/>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000" dirty="0" smtClean="0">
                    <a:solidFill>
                      <a:srgbClr val="000000"/>
                    </a:solidFill>
                    <a:latin typeface="Times New Roman" panose="02020603050405020304" pitchFamily="18" charset="0"/>
                    <a:ea typeface="Times New Roman" panose="02020603050405020304" pitchFamily="18" charset="0"/>
                  </a:rPr>
                  <a:t>As there are two variables, the solution will be in the form of an ordered pair, i.e. (x, y).</a:t>
                </a:r>
                <a:endParaRPr lang="en-IN" sz="1600" dirty="0">
                  <a:latin typeface="Times New Roman" panose="02020603050405020304" pitchFamily="18" charset="0"/>
                  <a:ea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solution can be found by assuming the value of one of the variables and then proceed to find the other solution.</a:t>
                </a:r>
                <a:endParaRPr lang="en-IN"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75"/>
                  </a:spcAft>
                  <a:buSzPts val="1000"/>
                  <a:buFont typeface="Symbol" panose="05050102010706020507" pitchFamily="18" charset="2"/>
                  <a:buChar char=""/>
                  <a:tabLst>
                    <a:tab pos="457200" algn="l"/>
                  </a:tabLst>
                </a:pPr>
                <a:r>
                  <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There are </a:t>
                </a:r>
                <a:r>
                  <a:rPr lang="en-I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infinitely many solutions</a:t>
                </a:r>
                <a:r>
                  <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for a single linear equation in </a:t>
                </a:r>
                <a:r>
                  <a:rPr lang="en-IN"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two variables</a:t>
                </a:r>
                <a:r>
                  <a:rPr lang="en-I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spcAft>
                    <a:spcPts val="375"/>
                  </a:spcAft>
                  <a:buSzPts val="1000"/>
                  <a:buFont typeface="Symbol" panose="05050102010706020507" pitchFamily="18" charset="2"/>
                  <a:buChar char=""/>
                  <a:tabLst>
                    <a:tab pos="457200" algn="l"/>
                  </a:tabLst>
                </a:pPr>
                <a:r>
                  <a:rPr lang="en-I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Example: Solve the equation x-2y+4=0</a:t>
                </a:r>
              </a:p>
              <a:p>
                <a:pPr marL="342900" lvl="0" indent="-342900">
                  <a:spcAft>
                    <a:spcPts val="375"/>
                  </a:spcAft>
                  <a:buSzPts val="1000"/>
                  <a:buFont typeface="Symbol" panose="05050102010706020507" pitchFamily="18" charset="2"/>
                  <a:buChar char=""/>
                  <a:tabLst>
                    <a:tab pos="457200" algn="l"/>
                  </a:tabLst>
                </a:pPr>
                <a:r>
                  <a:rPr lang="en-I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Solution: As it is a Linear equation in two variables , so let’s express y in form of x.</a:t>
                </a:r>
              </a:p>
              <a:p>
                <a:pPr marL="342900" lvl="0" indent="-342900">
                  <a:spcAft>
                    <a:spcPts val="375"/>
                  </a:spcAft>
                  <a:buSzPts val="1000"/>
                  <a:buFont typeface="Symbol" panose="05050102010706020507" pitchFamily="18" charset="2"/>
                  <a:buChar char=""/>
                  <a:tabLst>
                    <a:tab pos="457200" algn="l"/>
                  </a:tabLst>
                </a:pPr>
                <a:r>
                  <a:rPr lang="en-I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2y=x+4</a:t>
                </a:r>
              </a:p>
              <a:p>
                <a:pPr marL="342900" lvl="0" indent="-342900">
                  <a:spcAft>
                    <a:spcPts val="375"/>
                  </a:spcAft>
                  <a:buSzPts val="1000"/>
                  <a:buFont typeface="Symbol" panose="05050102010706020507" pitchFamily="18" charset="2"/>
                  <a:buChar char=""/>
                  <a:tabLst>
                    <a:tab pos="457200" algn="l"/>
                  </a:tabLst>
                </a:pPr>
                <a:r>
                  <a:rPr lang="en-I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    y=</a:t>
                </a:r>
                <a14:m>
                  <m:oMath xmlns:m="http://schemas.openxmlformats.org/officeDocument/2006/math">
                    <m:f>
                      <m:fPr>
                        <m:ctrlPr>
                          <a:rPr lang="en-IN" sz="2000" i="1" smtClean="0">
                            <a:solidFill>
                              <a:srgbClr val="000000"/>
                            </a:solidFill>
                            <a:latin typeface="Cambria Math"/>
                            <a:cs typeface="Times New Roman" panose="02020603050405020304" pitchFamily="18" charset="0"/>
                          </a:rPr>
                        </m:ctrlPr>
                      </m:fPr>
                      <m:num>
                        <m:r>
                          <a:rPr lang="en-US" sz="2000" b="0" i="1" smtClean="0">
                            <a:solidFill>
                              <a:srgbClr val="000000"/>
                            </a:solidFill>
                            <a:latin typeface="Cambria Math"/>
                            <a:cs typeface="Times New Roman" panose="02020603050405020304" pitchFamily="18" charset="0"/>
                          </a:rPr>
                          <m:t>𝑥</m:t>
                        </m:r>
                        <m:r>
                          <a:rPr lang="en-US" sz="2000" b="0" i="1" smtClean="0">
                            <a:solidFill>
                              <a:srgbClr val="000000"/>
                            </a:solidFill>
                            <a:latin typeface="Cambria Math"/>
                            <a:cs typeface="Times New Roman" panose="02020603050405020304" pitchFamily="18" charset="0"/>
                          </a:rPr>
                          <m:t>+4</m:t>
                        </m:r>
                      </m:num>
                      <m:den>
                        <m:r>
                          <a:rPr lang="en-US" sz="2000" b="0" i="1" smtClean="0">
                            <a:solidFill>
                              <a:srgbClr val="000000"/>
                            </a:solidFill>
                            <a:latin typeface="Cambria Math"/>
                            <a:cs typeface="Times New Roman" panose="02020603050405020304" pitchFamily="18" charset="0"/>
                          </a:rPr>
                          <m:t>2</m:t>
                        </m:r>
                      </m:den>
                    </m:f>
                  </m:oMath>
                </a14:m>
                <a:r>
                  <a:rPr lang="en-I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Then expressing the answers in a table by taking the value of x will find corresponding value of y.</a:t>
                </a:r>
              </a:p>
              <a:p>
                <a:pPr marL="342900" lvl="0" indent="-342900">
                  <a:spcAft>
                    <a:spcPts val="375"/>
                  </a:spcAft>
                  <a:buSzPts val="1000"/>
                  <a:buFont typeface="Symbol" panose="05050102010706020507" pitchFamily="18" charset="2"/>
                  <a:buChar char=""/>
                  <a:tabLst>
                    <a:tab pos="457200" algn="l"/>
                  </a:tabLst>
                </a:pPr>
                <a:r>
                  <a:rPr lang="en-I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Similarly we can take many values of x and will find the corresponding values of y</a:t>
                </a:r>
                <a:r>
                  <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375"/>
                  </a:spcAft>
                  <a:buSzPts val="1000"/>
                  <a:buFont typeface="Symbol" panose="05050102010706020507" pitchFamily="18" charset="2"/>
                  <a:buChar char=""/>
                  <a:tabLst>
                    <a:tab pos="457200" algn="l"/>
                  </a:tabLst>
                </a:pPr>
                <a:endParaRPr lang="en-IN"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mc:Choice>
        <mc:Fallback>
          <p:sp>
            <p:nvSpPr>
              <p:cNvPr id="3" name="Content Placeholder 2">
                <a:extLst>
                  <a:ext uri="{FF2B5EF4-FFF2-40B4-BE49-F238E27FC236}">
                    <a16:creationId xmlns="" xmlns:a16="http://schemas.microsoft.com/office/drawing/2014/main" id="{4D72A6A4-C51C-42E3-B09B-49D7D5B9A7BE}"/>
                  </a:ext>
                </a:extLst>
              </p:cNvPr>
              <p:cNvSpPr>
                <a:spLocks noGrp="1" noRot="1" noChangeAspect="1" noMove="1" noResize="1" noEditPoints="1" noAdjustHandles="1" noChangeArrowheads="1" noChangeShapeType="1" noTextEdit="1"/>
              </p:cNvSpPr>
              <p:nvPr>
                <p:ph idx="1"/>
              </p:nvPr>
            </p:nvSpPr>
            <p:spPr>
              <a:xfrm>
                <a:off x="536028" y="378373"/>
                <a:ext cx="11288110" cy="6154950"/>
              </a:xfrm>
              <a:blipFill rotWithShape="1">
                <a:blip r:embed="rId2"/>
                <a:stretch>
                  <a:fillRect r="-648"/>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xmlns="" val="3785541419"/>
              </p:ext>
            </p:extLst>
          </p:nvPr>
        </p:nvGraphicFramePr>
        <p:xfrm>
          <a:off x="5423336" y="5510785"/>
          <a:ext cx="5230192" cy="741680"/>
        </p:xfrm>
        <a:graphic>
          <a:graphicData uri="http://schemas.openxmlformats.org/drawingml/2006/table">
            <a:tbl>
              <a:tblPr firstRow="1" bandRow="1">
                <a:tableStyleId>{5C22544A-7EE6-4342-B048-85BDC9FD1C3A}</a:tableStyleId>
              </a:tblPr>
              <a:tblGrid>
                <a:gridCol w="1307548"/>
                <a:gridCol w="1307548"/>
                <a:gridCol w="1307548"/>
                <a:gridCol w="1307548"/>
              </a:tblGrid>
              <a:tr h="370840">
                <a:tc>
                  <a:txBody>
                    <a:bodyPr/>
                    <a:lstStyle/>
                    <a:p>
                      <a:r>
                        <a:rPr lang="en-US" dirty="0" smtClean="0"/>
                        <a:t>x</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smtClean="0"/>
                        <a:t>y</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xmlns="" val="327215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016000" y="685799"/>
                <a:ext cx="10058400" cy="5555975"/>
              </a:xfrm>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r>
                  <a:rPr lang="en-US" sz="4200" b="1" dirty="0" smtClean="0"/>
                  <a:t>Practice </a:t>
                </a:r>
                <a:r>
                  <a:rPr lang="en-US" sz="4200" b="1" dirty="0" smtClean="0"/>
                  <a:t>worksheet-2</a:t>
                </a:r>
                <a:endParaRPr lang="en-US" sz="4200" b="1" dirty="0" smtClean="0"/>
              </a:p>
              <a:p>
                <a:pPr marL="0" indent="0">
                  <a:buNone/>
                </a:pPr>
                <a:r>
                  <a:rPr lang="en-US" sz="3300" dirty="0" smtClean="0"/>
                  <a:t>1-Which of the following is true , and why?</a:t>
                </a:r>
              </a:p>
              <a:p>
                <a:pPr marL="0" indent="0">
                  <a:buNone/>
                </a:pPr>
                <a:r>
                  <a:rPr lang="en-US" sz="3300" dirty="0" smtClean="0"/>
                  <a:t>     y=3x+5 has :</a:t>
                </a:r>
              </a:p>
              <a:p>
                <a:pPr marL="514350" indent="-514350">
                  <a:buAutoNum type="romanLcParenBoth"/>
                </a:pPr>
                <a:r>
                  <a:rPr lang="en-US" sz="3300" dirty="0" smtClean="0"/>
                  <a:t>a unique solution     </a:t>
                </a:r>
              </a:p>
              <a:p>
                <a:pPr marL="514350" indent="-514350">
                  <a:buAutoNum type="romanLcParenBoth"/>
                </a:pPr>
                <a:r>
                  <a:rPr lang="en-US" sz="3300" dirty="0" smtClean="0"/>
                  <a:t> only two solutions</a:t>
                </a:r>
              </a:p>
              <a:p>
                <a:pPr marL="514350" indent="-514350">
                  <a:buAutoNum type="romanLcParenBoth"/>
                </a:pPr>
                <a:r>
                  <a:rPr lang="en-US" sz="3300" dirty="0" smtClean="0"/>
                  <a:t> infinitely many solutions.</a:t>
                </a:r>
              </a:p>
              <a:p>
                <a:pPr marL="0" indent="0">
                  <a:buNone/>
                </a:pPr>
                <a:r>
                  <a:rPr lang="en-US" sz="3300" dirty="0" smtClean="0"/>
                  <a:t>2-write four solutions for each of the following equations.</a:t>
                </a:r>
              </a:p>
              <a:p>
                <a:pPr marL="514350" indent="-514350">
                  <a:buAutoNum type="romanLcParenBoth"/>
                </a:pPr>
                <a:r>
                  <a:rPr lang="en-US" sz="3300" dirty="0" smtClean="0"/>
                  <a:t>2x+y=7</a:t>
                </a:r>
              </a:p>
              <a:p>
                <a:pPr marL="514350" indent="-514350">
                  <a:buAutoNum type="romanLcParenBoth"/>
                </a:pPr>
                <a14:m>
                  <m:oMath xmlns:m="http://schemas.openxmlformats.org/officeDocument/2006/math">
                    <m:r>
                      <m:rPr>
                        <m:sty m:val="p"/>
                      </m:rPr>
                      <a:rPr lang="en-US" sz="3300" i="0" smtClean="0">
                        <a:latin typeface="Cambria Math"/>
                        <a:ea typeface="Cambria Math"/>
                      </a:rPr>
                      <m:t>π</m:t>
                    </m:r>
                    <m:r>
                      <m:rPr>
                        <m:sty m:val="p"/>
                      </m:rPr>
                      <a:rPr lang="en-US" sz="3300" b="0" i="0" smtClean="0">
                        <a:latin typeface="Cambria Math"/>
                        <a:ea typeface="Cambria Math"/>
                      </a:rPr>
                      <m:t>x</m:t>
                    </m:r>
                    <m:r>
                      <a:rPr lang="en-US" sz="3300" b="0" i="0" smtClean="0">
                        <a:latin typeface="Cambria Math"/>
                        <a:ea typeface="Cambria Math"/>
                      </a:rPr>
                      <m:t>+</m:t>
                    </m:r>
                    <m:r>
                      <m:rPr>
                        <m:sty m:val="p"/>
                      </m:rPr>
                      <a:rPr lang="en-US" sz="3300" b="0" i="0" smtClean="0">
                        <a:latin typeface="Cambria Math"/>
                        <a:ea typeface="Cambria Math"/>
                      </a:rPr>
                      <m:t>y</m:t>
                    </m:r>
                    <m:r>
                      <a:rPr lang="en-US" sz="3300" b="0" i="0" smtClean="0">
                        <a:latin typeface="Cambria Math"/>
                        <a:ea typeface="Cambria Math"/>
                      </a:rPr>
                      <m:t>=9</m:t>
                    </m:r>
                  </m:oMath>
                </a14:m>
                <a:endParaRPr lang="en-US" sz="3300" b="0" dirty="0" smtClean="0">
                  <a:ea typeface="Cambria Math"/>
                </a:endParaRPr>
              </a:p>
              <a:p>
                <a:pPr marL="514350" indent="-514350">
                  <a:buAutoNum type="romanLcParenBoth"/>
                </a:pPr>
                <a:r>
                  <a:rPr lang="en-US" sz="3300" dirty="0" smtClean="0"/>
                  <a:t>x=4y</a:t>
                </a:r>
              </a:p>
              <a:p>
                <a:pPr marL="0" indent="0">
                  <a:buNone/>
                </a:pPr>
                <a:r>
                  <a:rPr lang="en-US" sz="3300" dirty="0" smtClean="0"/>
                  <a:t>3-Check which of the following are the solution the equationx-2y=4 and which are not ?</a:t>
                </a:r>
              </a:p>
              <a:p>
                <a:pPr marL="514350" indent="-514350">
                  <a:buAutoNum type="romanLcParenBoth"/>
                </a:pPr>
                <a:r>
                  <a:rPr lang="en-US" sz="3300" dirty="0" smtClean="0"/>
                  <a:t>(0,2)	</a:t>
                </a:r>
              </a:p>
              <a:p>
                <a:pPr marL="514350" indent="-514350">
                  <a:buAutoNum type="romanLcParenBoth"/>
                </a:pPr>
                <a:r>
                  <a:rPr lang="en-US" sz="3300" dirty="0" smtClean="0"/>
                  <a:t>(2,0)</a:t>
                </a:r>
              </a:p>
              <a:p>
                <a:pPr marL="514350" indent="-514350">
                  <a:buAutoNum type="romanLcParenBoth"/>
                </a:pPr>
                <a:r>
                  <a:rPr lang="en-US" sz="3300" dirty="0" smtClean="0"/>
                  <a:t>(4,0)	</a:t>
                </a:r>
              </a:p>
              <a:p>
                <a:pPr marL="0" indent="0" latinLnBrk="1">
                  <a:buNone/>
                </a:pPr>
                <a:r>
                  <a:rPr lang="en-US" sz="3300" dirty="0" smtClean="0"/>
                  <a:t>4- </a:t>
                </a:r>
                <a:r>
                  <a:rPr lang="en-US" sz="3300" dirty="0"/>
                  <a:t>Is (0,0) a solution of the equation  y=mx ?</a:t>
                </a:r>
              </a:p>
              <a:p>
                <a:pPr marL="0" indent="0" latinLnBrk="1">
                  <a:buNone/>
                </a:pPr>
                <a:r>
                  <a:rPr lang="en-US" sz="3300" dirty="0"/>
                  <a:t>5</a:t>
                </a:r>
                <a:r>
                  <a:rPr lang="en-US" sz="3300" dirty="0" smtClean="0"/>
                  <a:t>- </a:t>
                </a:r>
                <a:r>
                  <a:rPr lang="en-US" sz="3300" dirty="0"/>
                  <a:t>Does the point (0,7) lie on the line 7x+y=7 ?</a:t>
                </a:r>
              </a:p>
              <a:p>
                <a:endParaRPr lang="en-US" sz="33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16000" y="685799"/>
                <a:ext cx="10058400" cy="5555975"/>
              </a:xfrm>
              <a:blipFill rotWithShape="1">
                <a:blip r:embed="rId2"/>
                <a:stretch>
                  <a:fillRect l="-545"/>
                </a:stretch>
              </a:blipFill>
            </p:spPr>
            <p:txBody>
              <a:bodyPr/>
              <a:lstStyle/>
              <a:p>
                <a:r>
                  <a:rPr lang="en-US">
                    <a:noFill/>
                  </a:rPr>
                  <a:t> </a:t>
                </a:r>
              </a:p>
            </p:txBody>
          </p:sp>
        </mc:Fallback>
      </mc:AlternateContent>
    </p:spTree>
    <p:extLst>
      <p:ext uri="{BB962C8B-B14F-4D97-AF65-F5344CB8AC3E}">
        <p14:creationId xmlns:p14="http://schemas.microsoft.com/office/powerpoint/2010/main" xmlns="" val="339135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2727D-72DB-482F-88C7-2D959C8A7F2A}"/>
              </a:ext>
            </a:extLst>
          </p:cNvPr>
          <p:cNvSpPr>
            <a:spLocks noGrp="1"/>
          </p:cNvSpPr>
          <p:nvPr>
            <p:ph type="title"/>
          </p:nvPr>
        </p:nvSpPr>
        <p:spPr>
          <a:xfrm>
            <a:off x="1015999" y="384313"/>
            <a:ext cx="10023061" cy="1881809"/>
          </a:xfrm>
        </p:spPr>
        <p:txBody>
          <a:bodyPr>
            <a:normAutofit/>
          </a:bodyPr>
          <a:lstStyle/>
          <a:p>
            <a:pPr algn="ctr"/>
            <a:r>
              <a:rPr lang="en-IN" b="1" dirty="0"/>
              <a:t>GRAPH OF A LINEAR EQUATION:</a:t>
            </a:r>
            <a:r>
              <a:rPr lang="en-IN" dirty="0"/>
              <a:t/>
            </a:r>
            <a:br>
              <a:rPr lang="en-IN" dirty="0"/>
            </a:br>
            <a:endParaRPr lang="en-IN" dirty="0"/>
          </a:p>
        </p:txBody>
      </p:sp>
      <p:sp>
        <p:nvSpPr>
          <p:cNvPr id="3" name="Content Placeholder 2">
            <a:extLst>
              <a:ext uri="{FF2B5EF4-FFF2-40B4-BE49-F238E27FC236}">
                <a16:creationId xmlns="" xmlns:a16="http://schemas.microsoft.com/office/drawing/2014/main" id="{2C48B0B8-7FAF-435A-A6F8-2D0864E21D43}"/>
              </a:ext>
            </a:extLst>
          </p:cNvPr>
          <p:cNvSpPr>
            <a:spLocks noGrp="1"/>
          </p:cNvSpPr>
          <p:nvPr>
            <p:ph idx="1"/>
          </p:nvPr>
        </p:nvSpPr>
        <p:spPr>
          <a:xfrm>
            <a:off x="543339" y="1510749"/>
            <a:ext cx="10906539" cy="4598504"/>
          </a:xfrm>
        </p:spPr>
        <p:txBody>
          <a:bodyPr/>
          <a:lstStyle/>
          <a:p>
            <a:r>
              <a:rPr lang="en-IN" sz="3600" b="1" dirty="0" smtClean="0"/>
              <a:t>Graphical </a:t>
            </a:r>
            <a:r>
              <a:rPr lang="en-IN" sz="3600" b="1" dirty="0"/>
              <a:t>representation of a linear equation in </a:t>
            </a:r>
            <a:r>
              <a:rPr lang="en-IN" sz="3600" b="1" dirty="0" smtClean="0"/>
              <a:t>one </a:t>
            </a:r>
            <a:r>
              <a:rPr lang="en-IN" sz="3600" b="1" dirty="0"/>
              <a:t>variable</a:t>
            </a:r>
            <a:endParaRPr lang="en-IN" sz="3600" dirty="0"/>
          </a:p>
          <a:p>
            <a:r>
              <a:rPr lang="en-IN" dirty="0"/>
              <a:t>We can mark the point of the linear equation in one variable on the number </a:t>
            </a:r>
            <a:r>
              <a:rPr lang="en-IN" dirty="0" smtClean="0"/>
              <a:t>line</a:t>
            </a:r>
          </a:p>
          <a:p>
            <a:pPr marL="0" indent="0">
              <a:buNone/>
            </a:pPr>
            <a:r>
              <a:rPr lang="en-IN" dirty="0"/>
              <a:t> </a:t>
            </a:r>
            <a:r>
              <a:rPr lang="en-IN" dirty="0" smtClean="0"/>
              <a:t>   Example: Represent the Graph of a linear equation in one  variable as (x-2)=0</a:t>
            </a:r>
            <a:endParaRPr lang="en-IN" dirty="0"/>
          </a:p>
          <a:p>
            <a:endParaRPr lang="en-IN" dirty="0"/>
          </a:p>
          <a:p>
            <a:endParaRPr lang="en-IN" dirty="0"/>
          </a:p>
          <a:p>
            <a:endParaRPr lang="en-IN" dirty="0"/>
          </a:p>
          <a:p>
            <a:endParaRPr lang="en-IN" dirty="0"/>
          </a:p>
          <a:p>
            <a:endParaRPr lang="en-IN" dirty="0"/>
          </a:p>
        </p:txBody>
      </p:sp>
      <p:pic>
        <p:nvPicPr>
          <p:cNvPr id="4" name="Picture 3" descr="Graph of the Linear Equation in One Variable">
            <a:extLst>
              <a:ext uri="{FF2B5EF4-FFF2-40B4-BE49-F238E27FC236}">
                <a16:creationId xmlns="" xmlns:a16="http://schemas.microsoft.com/office/drawing/2014/main" id="{08922FF8-7E47-4364-BFD6-6E3F2723633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5131" y="4200939"/>
            <a:ext cx="10098156" cy="1317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917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A2C5896-227F-49E7-970A-B1B324550022}"/>
              </a:ext>
            </a:extLst>
          </p:cNvPr>
          <p:cNvSpPr>
            <a:spLocks noGrp="1"/>
          </p:cNvSpPr>
          <p:nvPr>
            <p:ph idx="1"/>
          </p:nvPr>
        </p:nvSpPr>
        <p:spPr/>
        <p:txBody>
          <a:bodyPr/>
          <a:lstStyle/>
          <a:p>
            <a:pPr lvl="0"/>
            <a:r>
              <a:rPr lang="en-IN" b="1" u="sng" dirty="0" smtClean="0">
                <a:latin typeface="Cambria" pitchFamily="18" charset="0"/>
              </a:rPr>
              <a:t>GRAPHICAL REPRESENTATION OF LINEAR EQUATION IN TWO VARIABLES</a:t>
            </a:r>
          </a:p>
          <a:p>
            <a:pPr lvl="0"/>
            <a:r>
              <a:rPr lang="en-IN" dirty="0" smtClean="0"/>
              <a:t>Any </a:t>
            </a:r>
            <a:r>
              <a:rPr lang="en-IN" dirty="0"/>
              <a:t>linear equation in the standard form </a:t>
            </a:r>
            <a:r>
              <a:rPr lang="en-IN" dirty="0" err="1"/>
              <a:t>ax+by+c</a:t>
            </a:r>
            <a:r>
              <a:rPr lang="en-IN" dirty="0"/>
              <a:t>=0 has a pair of </a:t>
            </a:r>
            <a:r>
              <a:rPr lang="en-IN" dirty="0" smtClean="0"/>
              <a:t>values </a:t>
            </a:r>
            <a:r>
              <a:rPr lang="en-IN" dirty="0"/>
              <a:t>(</a:t>
            </a:r>
            <a:r>
              <a:rPr lang="en-IN" dirty="0" err="1"/>
              <a:t>x,y</a:t>
            </a:r>
            <a:r>
              <a:rPr lang="en-IN" dirty="0"/>
              <a:t>), </a:t>
            </a:r>
            <a:r>
              <a:rPr lang="en-IN" dirty="0" smtClean="0"/>
              <a:t>satisfying the equation, that </a:t>
            </a:r>
            <a:r>
              <a:rPr lang="en-IN" dirty="0"/>
              <a:t>can be represented in the coordinate plane.</a:t>
            </a:r>
          </a:p>
          <a:p>
            <a:pPr lvl="0"/>
            <a:r>
              <a:rPr lang="en-IN" dirty="0"/>
              <a:t>When an </a:t>
            </a:r>
            <a:r>
              <a:rPr lang="en-IN" dirty="0" smtClean="0"/>
              <a:t>Linear Equation in one variable is </a:t>
            </a:r>
            <a:r>
              <a:rPr lang="en-IN" dirty="0"/>
              <a:t>represented graphically, it is a </a:t>
            </a:r>
            <a:r>
              <a:rPr lang="en-IN" dirty="0" smtClean="0"/>
              <a:t>point on the Number line, but the Linear Equations in two variables will cut the axes.</a:t>
            </a:r>
          </a:p>
          <a:p>
            <a:pPr lvl="0"/>
            <a:r>
              <a:rPr lang="en-IN" dirty="0" smtClean="0"/>
              <a:t> </a:t>
            </a:r>
            <a:r>
              <a:rPr lang="en-IN" b="1" dirty="0"/>
              <a:t>The graph of a linear equation in two variables is a straight line.</a:t>
            </a:r>
            <a:endParaRPr lang="en-IN" dirty="0"/>
          </a:p>
          <a:p>
            <a:endParaRPr lang="en-IN" dirty="0"/>
          </a:p>
        </p:txBody>
      </p:sp>
    </p:spTree>
    <p:extLst>
      <p:ext uri="{BB962C8B-B14F-4D97-AF65-F5344CB8AC3E}">
        <p14:creationId xmlns:p14="http://schemas.microsoft.com/office/powerpoint/2010/main" xmlns="" val="122350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2A9A5685-9257-40DB-9721-4FFD308B227E}"/>
              </a:ext>
            </a:extLst>
          </p:cNvPr>
          <p:cNvGraphicFramePr>
            <a:graphicFrameLocks noGrp="1"/>
          </p:cNvGraphicFramePr>
          <p:nvPr>
            <p:ph idx="1"/>
            <p:extLst>
              <p:ext uri="{D42A27DB-BD31-4B8C-83A1-F6EECF244321}">
                <p14:modId xmlns:p14="http://schemas.microsoft.com/office/powerpoint/2010/main" xmlns="" val="1113161146"/>
              </p:ext>
            </p:extLst>
          </p:nvPr>
        </p:nvGraphicFramePr>
        <p:xfrm>
          <a:off x="2171700" y="1817931"/>
          <a:ext cx="3924300" cy="585216"/>
        </p:xfrm>
        <a:graphic>
          <a:graphicData uri="http://schemas.openxmlformats.org/drawingml/2006/table">
            <a:tbl>
              <a:tblPr firstRow="1" firstCol="1" bandRow="1">
                <a:tableStyleId>{5C22544A-7EE6-4342-B048-85BDC9FD1C3A}</a:tableStyleId>
              </a:tblPr>
              <a:tblGrid>
                <a:gridCol w="1308100">
                  <a:extLst>
                    <a:ext uri="{9D8B030D-6E8A-4147-A177-3AD203B41FA5}">
                      <a16:colId xmlns="" xmlns:a16="http://schemas.microsoft.com/office/drawing/2014/main" val="3252603821"/>
                    </a:ext>
                  </a:extLst>
                </a:gridCol>
                <a:gridCol w="1308100">
                  <a:extLst>
                    <a:ext uri="{9D8B030D-6E8A-4147-A177-3AD203B41FA5}">
                      <a16:colId xmlns="" xmlns:a16="http://schemas.microsoft.com/office/drawing/2014/main" val="1152226078"/>
                    </a:ext>
                  </a:extLst>
                </a:gridCol>
                <a:gridCol w="1308100">
                  <a:extLst>
                    <a:ext uri="{9D8B030D-6E8A-4147-A177-3AD203B41FA5}">
                      <a16:colId xmlns="" xmlns:a16="http://schemas.microsoft.com/office/drawing/2014/main" val="1440496886"/>
                    </a:ext>
                  </a:extLst>
                </a:gridCol>
              </a:tblGrid>
              <a:tr h="275913">
                <a:tc>
                  <a:txBody>
                    <a:bodyPr/>
                    <a:lstStyle/>
                    <a:p>
                      <a:pPr algn="ctr">
                        <a:lnSpc>
                          <a:spcPct val="115000"/>
                        </a:lnSpc>
                        <a:spcAft>
                          <a:spcPts val="0"/>
                        </a:spcAft>
                      </a:pPr>
                      <a:r>
                        <a:rPr lang="en-IN" sz="1600" dirty="0">
                          <a:effectLst/>
                        </a:rPr>
                        <a:t>x</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tc>
                <a:tc>
                  <a:txBody>
                    <a:bodyPr/>
                    <a:lstStyle/>
                    <a:p>
                      <a:pPr algn="ctr">
                        <a:lnSpc>
                          <a:spcPct val="115000"/>
                        </a:lnSpc>
                        <a:spcAft>
                          <a:spcPts val="0"/>
                        </a:spcAft>
                      </a:pPr>
                      <a:r>
                        <a:rPr lang="en-IN" sz="1600">
                          <a:effectLst/>
                        </a:rPr>
                        <a:t>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tc>
                <a:tc>
                  <a:txBody>
                    <a:bodyPr/>
                    <a:lstStyle/>
                    <a:p>
                      <a:pPr algn="ctr">
                        <a:lnSpc>
                          <a:spcPct val="115000"/>
                        </a:lnSpc>
                        <a:spcAft>
                          <a:spcPts val="0"/>
                        </a:spcAft>
                      </a:pPr>
                      <a:r>
                        <a:rPr lang="en-IN" sz="1600">
                          <a:effectLst/>
                        </a:rPr>
                        <a: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tc>
                <a:extLst>
                  <a:ext uri="{0D108BD9-81ED-4DB2-BD59-A6C34878D82A}">
                    <a16:rowId xmlns="" xmlns:a16="http://schemas.microsoft.com/office/drawing/2014/main" val="1809567601"/>
                  </a:ext>
                </a:extLst>
              </a:tr>
              <a:tr h="304800">
                <a:tc>
                  <a:txBody>
                    <a:bodyPr/>
                    <a:lstStyle/>
                    <a:p>
                      <a:pPr algn="ctr">
                        <a:lnSpc>
                          <a:spcPct val="115000"/>
                        </a:lnSpc>
                        <a:spcAft>
                          <a:spcPts val="0"/>
                        </a:spcAft>
                      </a:pPr>
                      <a:r>
                        <a:rPr lang="en-IN" sz="1600" dirty="0">
                          <a:effectLst/>
                        </a:rPr>
                        <a:t>y</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tc>
                <a:tc>
                  <a:txBody>
                    <a:bodyPr/>
                    <a:lstStyle/>
                    <a:p>
                      <a:pPr algn="ctr">
                        <a:lnSpc>
                          <a:spcPct val="115000"/>
                        </a:lnSpc>
                        <a:spcAft>
                          <a:spcPts val="0"/>
                        </a:spcAft>
                      </a:pPr>
                      <a:r>
                        <a:rPr lang="en-IN" sz="16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tc>
                <a:tc>
                  <a:txBody>
                    <a:bodyPr/>
                    <a:lstStyle/>
                    <a:p>
                      <a:pPr algn="ctr">
                        <a:lnSpc>
                          <a:spcPct val="115000"/>
                        </a:lnSpc>
                        <a:spcAft>
                          <a:spcPts val="0"/>
                        </a:spcAft>
                      </a:pPr>
                      <a:r>
                        <a:rPr lang="en-IN" sz="1600" dirty="0">
                          <a:effectLst/>
                        </a:rPr>
                        <a:t>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tc>
                <a:extLst>
                  <a:ext uri="{0D108BD9-81ED-4DB2-BD59-A6C34878D82A}">
                    <a16:rowId xmlns="" xmlns:a16="http://schemas.microsoft.com/office/drawing/2014/main" val="3350911056"/>
                  </a:ext>
                </a:extLst>
              </a:tr>
            </a:tbl>
          </a:graphicData>
        </a:graphic>
      </p:graphicFrame>
      <p:pic>
        <p:nvPicPr>
          <p:cNvPr id="3073" name="Picture 2" descr="Linear Equation in Two Variables">
            <a:extLst>
              <a:ext uri="{FF2B5EF4-FFF2-40B4-BE49-F238E27FC236}">
                <a16:creationId xmlns="" xmlns:a16="http://schemas.microsoft.com/office/drawing/2014/main" id="{53BB8B36-1FAD-44B9-B599-21333F103CB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24891" y="1893160"/>
            <a:ext cx="3789854" cy="24795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a:extLst>
              <a:ext uri="{FF2B5EF4-FFF2-40B4-BE49-F238E27FC236}">
                <a16:creationId xmlns="" xmlns:a16="http://schemas.microsoft.com/office/drawing/2014/main" id="{EDC75411-F4A9-4E8E-88E6-74EBF6A2CBBE}"/>
              </a:ext>
            </a:extLst>
          </p:cNvPr>
          <p:cNvSpPr>
            <a:spLocks noChangeArrowheads="1"/>
          </p:cNvSpPr>
          <p:nvPr/>
        </p:nvSpPr>
        <p:spPr bwMode="auto">
          <a:xfrm>
            <a:off x="4133850" y="5926138"/>
            <a:ext cx="12192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7" name="Rectangle 6"/>
          <p:cNvSpPr/>
          <p:nvPr/>
        </p:nvSpPr>
        <p:spPr>
          <a:xfrm>
            <a:off x="649357" y="516836"/>
            <a:ext cx="10508973" cy="2616101"/>
          </a:xfrm>
          <a:prstGeom prst="rect">
            <a:avLst/>
          </a:prstGeom>
        </p:spPr>
        <p:txBody>
          <a:bodyPr wrap="square">
            <a:spAutoFit/>
          </a:bodyPr>
          <a:lstStyle/>
          <a:p>
            <a:r>
              <a:rPr lang="en-IN" sz="2800" dirty="0"/>
              <a:t>Ex</a:t>
            </a:r>
            <a:r>
              <a:rPr lang="en-IN" sz="2800" dirty="0" smtClean="0"/>
              <a:t>: Draw </a:t>
            </a:r>
            <a:r>
              <a:rPr lang="en-IN" sz="2800" dirty="0"/>
              <a:t>the graph of the equation 3x + 4y = 12</a:t>
            </a:r>
            <a:r>
              <a:rPr lang="en-IN" dirty="0"/>
              <a:t>.</a:t>
            </a:r>
            <a:br>
              <a:rPr lang="en-IN" dirty="0"/>
            </a:br>
            <a:endParaRPr lang="en-IN" dirty="0" smtClean="0"/>
          </a:p>
          <a:p>
            <a:r>
              <a:rPr lang="en-IN" sz="2800" dirty="0" smtClean="0"/>
              <a:t>Now we can find some solution by the table</a:t>
            </a:r>
          </a:p>
          <a:p>
            <a:endParaRPr lang="en-IN" dirty="0" smtClean="0"/>
          </a:p>
          <a:p>
            <a:endParaRPr lang="en-IN" dirty="0"/>
          </a:p>
          <a:p>
            <a:endParaRPr lang="en-IN" dirty="0"/>
          </a:p>
          <a:p>
            <a:endParaRPr lang="en-IN" dirty="0" smtClean="0"/>
          </a:p>
          <a:p>
            <a:endParaRPr lang="en-US" dirty="0"/>
          </a:p>
        </p:txBody>
      </p:sp>
    </p:spTree>
    <p:extLst>
      <p:ext uri="{BB962C8B-B14F-4D97-AF65-F5344CB8AC3E}">
        <p14:creationId xmlns:p14="http://schemas.microsoft.com/office/powerpoint/2010/main" xmlns="" val="419650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7B8ABB-08D0-4B04-97EC-995B33B402BC}"/>
              </a:ext>
            </a:extLst>
          </p:cNvPr>
          <p:cNvSpPr>
            <a:spLocks noGrp="1"/>
          </p:cNvSpPr>
          <p:nvPr>
            <p:ph type="title"/>
          </p:nvPr>
        </p:nvSpPr>
        <p:spPr>
          <a:xfrm>
            <a:off x="1015999" y="318050"/>
            <a:ext cx="10221843" cy="2398646"/>
          </a:xfrm>
        </p:spPr>
        <p:txBody>
          <a:bodyPr>
            <a:normAutofit fontScale="90000"/>
          </a:bodyPr>
          <a:lstStyle/>
          <a:p>
            <a:pPr algn="ctr"/>
            <a:r>
              <a:rPr lang="en-IN" b="1" dirty="0"/>
              <a:t>Solutions of Linear equation in 2 variables on a graph</a:t>
            </a:r>
            <a:r>
              <a:rPr lang="en-IN" dirty="0"/>
              <a:t/>
            </a:r>
            <a:br>
              <a:rPr lang="en-IN" dirty="0"/>
            </a:br>
            <a:endParaRPr lang="en-IN" dirty="0"/>
          </a:p>
        </p:txBody>
      </p:sp>
      <p:sp>
        <p:nvSpPr>
          <p:cNvPr id="3" name="Content Placeholder 2">
            <a:extLst>
              <a:ext uri="{FF2B5EF4-FFF2-40B4-BE49-F238E27FC236}">
                <a16:creationId xmlns="" xmlns:a16="http://schemas.microsoft.com/office/drawing/2014/main" id="{D0317E07-AF5A-4456-B9BC-810A33AB067A}"/>
              </a:ext>
            </a:extLst>
          </p:cNvPr>
          <p:cNvSpPr>
            <a:spLocks noGrp="1"/>
          </p:cNvSpPr>
          <p:nvPr>
            <p:ph idx="1"/>
          </p:nvPr>
        </p:nvSpPr>
        <p:spPr>
          <a:xfrm>
            <a:off x="1016000" y="1736034"/>
            <a:ext cx="10058400" cy="3949149"/>
          </a:xfrm>
        </p:spPr>
        <p:txBody>
          <a:bodyPr>
            <a:normAutofit/>
          </a:bodyPr>
          <a:lstStyle/>
          <a:p>
            <a:pPr lvl="0"/>
            <a:r>
              <a:rPr lang="en-IN" dirty="0"/>
              <a:t>A linear equation </a:t>
            </a:r>
            <a:r>
              <a:rPr lang="en-IN" dirty="0" err="1"/>
              <a:t>ax+by+c</a:t>
            </a:r>
            <a:r>
              <a:rPr lang="en-IN" dirty="0"/>
              <a:t>=0 is represented graphically as a straight line.</a:t>
            </a:r>
          </a:p>
          <a:p>
            <a:pPr lvl="0"/>
            <a:r>
              <a:rPr lang="en-IN" dirty="0"/>
              <a:t>Every point on the line is a solution for the linear equation.</a:t>
            </a:r>
          </a:p>
          <a:p>
            <a:pPr lvl="0"/>
            <a:r>
              <a:rPr lang="en-IN" dirty="0"/>
              <a:t>Every solution of the linear equation is a point on the line.</a:t>
            </a:r>
          </a:p>
          <a:p>
            <a:pPr lvl="0"/>
            <a:r>
              <a:rPr lang="en-IN" dirty="0"/>
              <a:t>Any point, which does not lie on the line, is not a solution of Equation.</a:t>
            </a:r>
          </a:p>
          <a:p>
            <a:pPr lvl="0"/>
            <a:r>
              <a:rPr lang="en-IN" dirty="0"/>
              <a:t>Certain linear equations exist such that their solution is (0,0). Such equations when represented graphically pass through the origin.</a:t>
            </a:r>
          </a:p>
          <a:p>
            <a:pPr lvl="0"/>
            <a:r>
              <a:rPr lang="en-IN" dirty="0"/>
              <a:t>The coordinate axes x-axis and y-axis can be represented as y=0 and x=0 respectively.</a:t>
            </a:r>
          </a:p>
          <a:p>
            <a:endParaRPr lang="en-IN" dirty="0"/>
          </a:p>
        </p:txBody>
      </p:sp>
    </p:spTree>
    <p:extLst>
      <p:ext uri="{BB962C8B-B14F-4D97-AF65-F5344CB8AC3E}">
        <p14:creationId xmlns:p14="http://schemas.microsoft.com/office/powerpoint/2010/main" xmlns="" val="2506105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225287"/>
            <a:ext cx="10058400" cy="5950226"/>
          </a:xfrm>
        </p:spPr>
        <p:txBody>
          <a:bodyPr>
            <a:normAutofit/>
          </a:bodyPr>
          <a:lstStyle/>
          <a:p>
            <a:pPr marL="0" indent="0" algn="ctr">
              <a:buNone/>
            </a:pPr>
            <a:r>
              <a:rPr lang="en-US" sz="2800" b="1" dirty="0" smtClean="0">
                <a:latin typeface="+mj-lt"/>
              </a:rPr>
              <a:t>EQUATION OF X-AXIS AND Y-AXIS </a:t>
            </a:r>
            <a:endParaRPr lang="en-US" sz="2000" b="1" dirty="0" smtClean="0">
              <a:latin typeface="+mj-lt"/>
            </a:endParaRPr>
          </a:p>
          <a:p>
            <a:r>
              <a:rPr lang="en-US" sz="2000" dirty="0" smtClean="0"/>
              <a:t>The equation of y-axis is represented as x=0</a:t>
            </a:r>
          </a:p>
          <a:p>
            <a:pPr marL="320040" lvl="1" indent="0">
              <a:buNone/>
            </a:pPr>
            <a:r>
              <a:rPr lang="en-US" sz="2000" dirty="0" smtClean="0"/>
              <a:t>When x=0 at that place it is independent of y which</a:t>
            </a:r>
          </a:p>
          <a:p>
            <a:pPr marL="320040" lvl="1" indent="0">
              <a:buNone/>
            </a:pPr>
            <a:r>
              <a:rPr lang="en-US" sz="2000" dirty="0" smtClean="0"/>
              <a:t> indicates that we have the solution coordinates</a:t>
            </a:r>
          </a:p>
          <a:p>
            <a:pPr marL="320040" lvl="1" indent="0">
              <a:buNone/>
            </a:pPr>
            <a:r>
              <a:rPr lang="en-US" sz="2000" dirty="0" smtClean="0"/>
              <a:t> (0,y) like: (0,1), (0,2) ,(0,3) etc. </a:t>
            </a:r>
          </a:p>
          <a:p>
            <a:pPr marL="320040" lvl="1" indent="0">
              <a:buNone/>
            </a:pPr>
            <a:r>
              <a:rPr lang="en-US" sz="2000" dirty="0" smtClean="0"/>
              <a:t>Plotting those points on the graph and joining the</a:t>
            </a:r>
          </a:p>
          <a:p>
            <a:pPr marL="320040" lvl="1" indent="0">
              <a:buNone/>
            </a:pPr>
            <a:r>
              <a:rPr lang="en-US" sz="2000" dirty="0" smtClean="0"/>
              <a:t> line we find it is nothing but y-axis itself.</a:t>
            </a:r>
          </a:p>
          <a:p>
            <a:pPr marL="320040" lvl="1" indent="0">
              <a:buNone/>
            </a:pPr>
            <a:endParaRPr lang="en-US" sz="2000" dirty="0" smtClean="0"/>
          </a:p>
          <a:p>
            <a:pPr lvl="1"/>
            <a:r>
              <a:rPr lang="en-US" sz="2000" dirty="0" smtClean="0"/>
              <a:t>The equation of x-axis is represented as y=0</a:t>
            </a:r>
          </a:p>
          <a:p>
            <a:pPr marL="320040" lvl="1" indent="0">
              <a:buNone/>
            </a:pPr>
            <a:r>
              <a:rPr lang="en-US" sz="2000" dirty="0" smtClean="0"/>
              <a:t>When y=0 at that place the equation is independent</a:t>
            </a:r>
          </a:p>
          <a:p>
            <a:pPr marL="320040" lvl="1" indent="0">
              <a:buNone/>
            </a:pPr>
            <a:r>
              <a:rPr lang="en-US" sz="2000" dirty="0" smtClean="0"/>
              <a:t> of x which indicates that we have the solution                 </a:t>
            </a:r>
          </a:p>
          <a:p>
            <a:pPr marL="320040" lvl="1" indent="0">
              <a:buNone/>
            </a:pPr>
            <a:r>
              <a:rPr lang="en-US" sz="2000" dirty="0" smtClean="0"/>
              <a:t>coordinates (x,0) like </a:t>
            </a:r>
            <a:r>
              <a:rPr lang="en-US" sz="2000" dirty="0">
                <a:sym typeface="Wingdings" pitchFamily="2" charset="2"/>
              </a:rPr>
              <a:t>(</a:t>
            </a:r>
            <a:r>
              <a:rPr lang="en-US" sz="2000" dirty="0" smtClean="0">
                <a:sym typeface="Wingdings" pitchFamily="2" charset="2"/>
              </a:rPr>
              <a:t>0,1),(0,2),(0,3) etc.</a:t>
            </a:r>
          </a:p>
          <a:p>
            <a:pPr marL="320040" lvl="1" indent="0">
              <a:buNone/>
            </a:pPr>
            <a:r>
              <a:rPr lang="en-US" sz="2000" dirty="0" smtClean="0">
                <a:sym typeface="Wingdings" pitchFamily="2" charset="2"/>
              </a:rPr>
              <a:t>Plotting those points on the graph and joining the</a:t>
            </a:r>
          </a:p>
          <a:p>
            <a:pPr marL="320040" lvl="1" indent="0">
              <a:buNone/>
            </a:pPr>
            <a:r>
              <a:rPr lang="en-US" sz="2000" dirty="0" smtClean="0">
                <a:sym typeface="Wingdings" pitchFamily="2" charset="2"/>
              </a:rPr>
              <a:t> line we  find it is the x- axis itself.</a:t>
            </a:r>
            <a:endParaRPr lang="en-US" sz="2000" dirty="0" smtClean="0"/>
          </a:p>
        </p:txBody>
      </p:sp>
      <p:pic>
        <p:nvPicPr>
          <p:cNvPr id="5" name="Picture 4"/>
          <p:cNvPicPr/>
          <p:nvPr/>
        </p:nvPicPr>
        <p:blipFill>
          <a:blip r:embed="rId2"/>
          <a:stretch>
            <a:fillRect/>
          </a:stretch>
        </p:blipFill>
        <p:spPr>
          <a:xfrm>
            <a:off x="8120421" y="1072514"/>
            <a:ext cx="2338705" cy="2356485"/>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8120420" y="3564835"/>
            <a:ext cx="2338705" cy="2364119"/>
          </a:xfrm>
          <a:prstGeom prst="rect">
            <a:avLst/>
          </a:prstGeom>
        </p:spPr>
      </p:pic>
    </p:spTree>
    <p:extLst>
      <p:ext uri="{BB962C8B-B14F-4D97-AF65-F5344CB8AC3E}">
        <p14:creationId xmlns:p14="http://schemas.microsoft.com/office/powerpoint/2010/main" xmlns="" val="303886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BC095-D724-487D-9FA3-3519AA0BA47C}"/>
              </a:ext>
            </a:extLst>
          </p:cNvPr>
          <p:cNvSpPr>
            <a:spLocks noGrp="1"/>
          </p:cNvSpPr>
          <p:nvPr>
            <p:ph type="title"/>
          </p:nvPr>
        </p:nvSpPr>
        <p:spPr>
          <a:xfrm>
            <a:off x="848140" y="1152938"/>
            <a:ext cx="9833112" cy="2080592"/>
          </a:xfrm>
        </p:spPr>
        <p:txBody>
          <a:bodyPr>
            <a:normAutofit fontScale="90000"/>
          </a:bodyPr>
          <a:lstStyle/>
          <a:p>
            <a:pPr algn="ctr"/>
            <a:r>
              <a:rPr lang="en-IN" dirty="0" smtClean="0"/>
              <a:t>Equations </a:t>
            </a:r>
            <a:r>
              <a:rPr lang="en-IN" dirty="0"/>
              <a:t>of Lines Parallel to the</a:t>
            </a:r>
            <a:r>
              <a:rPr lang="en-IN" b="1" dirty="0"/>
              <a:t/>
            </a:r>
            <a:br>
              <a:rPr lang="en-IN" b="1" dirty="0"/>
            </a:br>
            <a:r>
              <a:rPr lang="en-IN" dirty="0"/>
              <a:t>i) x-axis    and    ii) y-axis</a:t>
            </a:r>
            <a:r>
              <a:rPr lang="en-IN" b="1" dirty="0"/>
              <a:t/>
            </a:r>
            <a:br>
              <a:rPr lang="en-IN" b="1" dirty="0"/>
            </a:br>
            <a:r>
              <a:rPr lang="en-IN" b="1" dirty="0"/>
              <a:t/>
            </a:r>
            <a:br>
              <a:rPr lang="en-IN" b="1" dirty="0"/>
            </a:br>
            <a:endParaRPr lang="en-IN" dirty="0"/>
          </a:p>
        </p:txBody>
      </p:sp>
      <p:sp>
        <p:nvSpPr>
          <p:cNvPr id="3" name="Content Placeholder 2">
            <a:extLst>
              <a:ext uri="{FF2B5EF4-FFF2-40B4-BE49-F238E27FC236}">
                <a16:creationId xmlns="" xmlns:a16="http://schemas.microsoft.com/office/drawing/2014/main" id="{3E8323DD-4C46-4772-B783-B1CC6A524541}"/>
              </a:ext>
            </a:extLst>
          </p:cNvPr>
          <p:cNvSpPr>
            <a:spLocks noGrp="1"/>
          </p:cNvSpPr>
          <p:nvPr>
            <p:ph idx="1"/>
          </p:nvPr>
        </p:nvSpPr>
        <p:spPr>
          <a:xfrm>
            <a:off x="2915478" y="3625400"/>
            <a:ext cx="5751444" cy="2517224"/>
          </a:xfrm>
        </p:spPr>
        <p:txBody>
          <a:bodyPr/>
          <a:lstStyle/>
          <a:p>
            <a:endParaRPr lang="en-IN" dirty="0"/>
          </a:p>
        </p:txBody>
      </p:sp>
      <p:sp>
        <p:nvSpPr>
          <p:cNvPr id="4" name="Rectangle 2">
            <a:extLst>
              <a:ext uri="{FF2B5EF4-FFF2-40B4-BE49-F238E27FC236}">
                <a16:creationId xmlns="" xmlns:a16="http://schemas.microsoft.com/office/drawing/2014/main" id="{76F021DB-1AAD-483C-A7B7-7E685960E33C}"/>
              </a:ext>
            </a:extLst>
          </p:cNvPr>
          <p:cNvSpPr>
            <a:spLocks noChangeArrowheads="1"/>
          </p:cNvSpPr>
          <p:nvPr/>
        </p:nvSpPr>
        <p:spPr bwMode="auto">
          <a:xfrm>
            <a:off x="901148" y="2180015"/>
            <a:ext cx="10442712" cy="163121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graph of the equation </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a:t>
            </a:r>
            <a:r>
              <a:rPr kumimoji="0" lang="en-US" altLang="en-US" sz="2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a straight line parallel to x-axis.</a:t>
            </a:r>
            <a:r>
              <a:rPr kumimoji="0" lang="en-US" altLang="en-US" sz="2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en-US" sz="2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800" b="1"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Example:</a:t>
            </a:r>
            <a:r>
              <a:rPr kumimoji="0" lang="en-US" altLang="en-US" sz="28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 line that is parallel to the x-axis, the equation for such a line </a:t>
            </a: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y=2</a:t>
            </a: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given below</a:t>
            </a:r>
            <a:r>
              <a:rPr kumimoji="0" lang="en-US" altLang="en-US" sz="16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6">
            <a:extLst>
              <a:ext uri="{FF2B5EF4-FFF2-40B4-BE49-F238E27FC236}">
                <a16:creationId xmlns="" xmlns:a16="http://schemas.microsoft.com/office/drawing/2014/main" id="{B8FB3F39-746B-4066-8B4B-853EDAB066B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41420" y="3625400"/>
            <a:ext cx="3661676" cy="248789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a:extLst>
              <a:ext uri="{FF2B5EF4-FFF2-40B4-BE49-F238E27FC236}">
                <a16:creationId xmlns="" xmlns:a16="http://schemas.microsoft.com/office/drawing/2014/main" id="{AFF3C89D-1BE1-471D-9CA5-92086C7AE315}"/>
              </a:ext>
            </a:extLst>
          </p:cNvPr>
          <p:cNvSpPr>
            <a:spLocks noChangeArrowheads="1"/>
          </p:cNvSpPr>
          <p:nvPr/>
        </p:nvSpPr>
        <p:spPr bwMode="auto">
          <a:xfrm>
            <a:off x="1758462" y="649287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xmlns="" val="277214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86791-B0D9-4902-9913-8ECBAC102C31}"/>
              </a:ext>
            </a:extLst>
          </p:cNvPr>
          <p:cNvSpPr>
            <a:spLocks noGrp="1"/>
          </p:cNvSpPr>
          <p:nvPr>
            <p:ph idx="1"/>
          </p:nvPr>
        </p:nvSpPr>
        <p:spPr>
          <a:xfrm>
            <a:off x="1016000" y="685800"/>
            <a:ext cx="10058400" cy="3038061"/>
          </a:xfrm>
        </p:spPr>
        <p:txBody>
          <a:bodyPr/>
          <a:lstStyle/>
          <a:p>
            <a:r>
              <a:rPr lang="en-US" alt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graph of the linear  equation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alt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is a straight line parallel to </a:t>
            </a:r>
          </a:p>
          <a:p>
            <a:r>
              <a:rPr lang="en-US" alt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a:t>
            </a:r>
            <a:r>
              <a:rPr lang="en-US" altLang="en-US"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axis.</a:t>
            </a:r>
            <a:r>
              <a:rPr lang="en-US" altLang="en-US"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For</a:t>
            </a:r>
            <a:r>
              <a:rPr lang="en-US" alt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Example:</a:t>
            </a:r>
            <a: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equation for such a line</a:t>
            </a:r>
            <a:r>
              <a:rPr lang="en-US"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x=−9/2</a:t>
            </a:r>
            <a:r>
              <a:rPr lang="en-US"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given below:</a:t>
            </a:r>
            <a:endParaRPr kumimoji="0" lang="en-US" altLang="en-US" sz="1800" b="0" i="0" u="none" strike="noStrike" cap="none" normalizeH="0" baseline="0" dirty="0">
              <a:ln>
                <a:noFill/>
              </a:ln>
              <a:solidFill>
                <a:schemeClr val="tx1"/>
              </a:solidFill>
              <a:effectLst/>
            </a:endParaRPr>
          </a:p>
          <a:p>
            <a:endParaRPr lang="en-IN" dirty="0"/>
          </a:p>
        </p:txBody>
      </p:sp>
      <p:sp>
        <p:nvSpPr>
          <p:cNvPr id="4" name="Rectangle 2">
            <a:extLst>
              <a:ext uri="{FF2B5EF4-FFF2-40B4-BE49-F238E27FC236}">
                <a16:creationId xmlns="" xmlns:a16="http://schemas.microsoft.com/office/drawing/2014/main" id="{BAB2B12A-A2C9-4666-8CFB-DDDD0E37A0E5}"/>
              </a:ext>
            </a:extLst>
          </p:cNvPr>
          <p:cNvSpPr>
            <a:spLocks noChangeArrowheads="1"/>
          </p:cNvSpPr>
          <p:nvPr/>
        </p:nvSpPr>
        <p:spPr bwMode="auto">
          <a:xfrm>
            <a:off x="887897" y="2594040"/>
            <a:ext cx="9766852" cy="126188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graph of the linear  equation </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kumimoji="0" lang="en-US" altLang="en-US"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a straight line parallel to y-</a:t>
            </a:r>
            <a:r>
              <a:rPr kumimoji="0" lang="en-US" altLang="en-US" sz="2400" b="1"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axis.</a:t>
            </a:r>
            <a:r>
              <a:rPr kumimoji="0" lang="en-US" altLang="en-US" sz="2400" b="1" i="1"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kumimoji="0" lang="en-US" altLang="en-US" sz="24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Example:</a:t>
            </a:r>
            <a:r>
              <a:rPr kumimoji="0" lang="en-US" altLang="en-US" sz="2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en-US" sz="24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5121" name="Picture 5">
            <a:extLst>
              <a:ext uri="{FF2B5EF4-FFF2-40B4-BE49-F238E27FC236}">
                <a16:creationId xmlns="" xmlns:a16="http://schemas.microsoft.com/office/drawing/2014/main" id="{480005C5-8BE9-458C-90CB-CAB4DB45DB5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1845" y="3842284"/>
            <a:ext cx="2555915" cy="20734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a:extLst>
              <a:ext uri="{FF2B5EF4-FFF2-40B4-BE49-F238E27FC236}">
                <a16:creationId xmlns="" xmlns:a16="http://schemas.microsoft.com/office/drawing/2014/main" id="{7F221515-EC23-493A-A210-F3528099CEFF}"/>
              </a:ext>
            </a:extLst>
          </p:cNvPr>
          <p:cNvSpPr>
            <a:spLocks noChangeArrowheads="1"/>
          </p:cNvSpPr>
          <p:nvPr/>
        </p:nvSpPr>
        <p:spPr bwMode="auto">
          <a:xfrm>
            <a:off x="1406769" y="568715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xmlns="" val="111352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1A1CA9C-9CBF-498C-B732-50A82DF91788}"/>
              </a:ext>
            </a:extLst>
          </p:cNvPr>
          <p:cNvSpPr>
            <a:spLocks noGrp="1"/>
          </p:cNvSpPr>
          <p:nvPr>
            <p:ph idx="1"/>
          </p:nvPr>
        </p:nvSpPr>
        <p:spPr>
          <a:xfrm>
            <a:off x="1016000" y="685800"/>
            <a:ext cx="10058400" cy="5502965"/>
          </a:xfrm>
        </p:spPr>
        <p:txBody>
          <a:bodyPr>
            <a:normAutofit/>
          </a:bodyPr>
          <a:lstStyle/>
          <a:p>
            <a:pPr marL="0" indent="0" algn="ctr">
              <a:buNone/>
            </a:pPr>
            <a:r>
              <a:rPr lang="en-IN" sz="5400" dirty="0" smtClean="0">
                <a:latin typeface="Bernard MT Condensed" pitchFamily="18" charset="0"/>
              </a:rPr>
              <a:t>CONTENTS</a:t>
            </a:r>
          </a:p>
          <a:p>
            <a:r>
              <a:rPr lang="en-IN" b="1" dirty="0" smtClean="0">
                <a:latin typeface="Cambria" pitchFamily="18" charset="0"/>
              </a:rPr>
              <a:t>INTRODUCTION</a:t>
            </a:r>
            <a:endParaRPr lang="en-IN" b="1" dirty="0">
              <a:latin typeface="Cambria" pitchFamily="18" charset="0"/>
            </a:endParaRPr>
          </a:p>
          <a:p>
            <a:r>
              <a:rPr lang="en-IN" b="1" dirty="0">
                <a:latin typeface="Cambria" pitchFamily="18" charset="0"/>
              </a:rPr>
              <a:t>LINEAR EQUATIONS</a:t>
            </a:r>
          </a:p>
          <a:p>
            <a:r>
              <a:rPr lang="en-IN" b="1" dirty="0">
                <a:latin typeface="Cambria" pitchFamily="18" charset="0"/>
              </a:rPr>
              <a:t>SOLUTION OF A LINEAR EQUATION</a:t>
            </a:r>
          </a:p>
          <a:p>
            <a:r>
              <a:rPr lang="en-IN" b="1" dirty="0">
                <a:latin typeface="Cambria" pitchFamily="18" charset="0"/>
              </a:rPr>
              <a:t>GRAPH OF A LINEAR EQUATION IN ONE VARIABLE</a:t>
            </a:r>
          </a:p>
          <a:p>
            <a:r>
              <a:rPr lang="en-IN" b="1" dirty="0">
                <a:latin typeface="Cambria" pitchFamily="18" charset="0"/>
              </a:rPr>
              <a:t>GRAPH OF A LINEAR EQUATION IN TWO </a:t>
            </a:r>
            <a:r>
              <a:rPr lang="en-IN" b="1" dirty="0" smtClean="0">
                <a:latin typeface="Cambria" pitchFamily="18" charset="0"/>
              </a:rPr>
              <a:t>VARIABLES</a:t>
            </a:r>
            <a:endParaRPr lang="en-IN" b="1" dirty="0">
              <a:latin typeface="Cambria" pitchFamily="18" charset="0"/>
            </a:endParaRPr>
          </a:p>
          <a:p>
            <a:r>
              <a:rPr lang="en-IN" b="1" dirty="0">
                <a:latin typeface="Cambria" pitchFamily="18" charset="0"/>
              </a:rPr>
              <a:t>EQUATIONS OF LINES PARALLEL TO X-AXIS AND Y-AXIS</a:t>
            </a:r>
          </a:p>
          <a:p>
            <a:r>
              <a:rPr lang="en-IN" b="1" dirty="0">
                <a:latin typeface="Cambria" pitchFamily="18" charset="0"/>
              </a:rPr>
              <a:t>EXAMPLES AND SOLUTIONS</a:t>
            </a:r>
          </a:p>
          <a:p>
            <a:r>
              <a:rPr lang="en-IN" b="1" dirty="0">
                <a:latin typeface="Cambria" pitchFamily="18" charset="0"/>
              </a:rPr>
              <a:t>SUMMARY</a:t>
            </a:r>
          </a:p>
          <a:p>
            <a:endParaRPr lang="en-IN" dirty="0"/>
          </a:p>
        </p:txBody>
      </p:sp>
    </p:spTree>
    <p:extLst>
      <p:ext uri="{BB962C8B-B14F-4D97-AF65-F5344CB8AC3E}">
        <p14:creationId xmlns:p14="http://schemas.microsoft.com/office/powerpoint/2010/main" xmlns="" val="243587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963D8AF-CC2A-4D3C-B00C-91D0990DF8DE}"/>
              </a:ext>
            </a:extLst>
          </p:cNvPr>
          <p:cNvSpPr>
            <a:spLocks noGrp="1"/>
          </p:cNvSpPr>
          <p:nvPr>
            <p:ph idx="1"/>
          </p:nvPr>
        </p:nvSpPr>
        <p:spPr>
          <a:xfrm>
            <a:off x="1016000" y="685799"/>
            <a:ext cx="10058400" cy="4880113"/>
          </a:xfrm>
        </p:spPr>
        <p:txBody>
          <a:bodyPr>
            <a:normAutofit lnSpcReduction="10000"/>
          </a:bodyPr>
          <a:lstStyle/>
          <a:p>
            <a:pPr marL="342900" lvl="0" indent="-342900" algn="just">
              <a:lnSpc>
                <a:spcPct val="115000"/>
              </a:lnSpc>
              <a:spcBef>
                <a:spcPts val="375"/>
              </a:spcBef>
              <a:spcAft>
                <a:spcPts val="600"/>
              </a:spcAft>
              <a:buSzPts val="1000"/>
              <a:buFont typeface="Symbol" panose="05050102010706020507" pitchFamily="18" charset="2"/>
              <a:buChar char=""/>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we draw the graph of the </a:t>
            </a:r>
            <a:r>
              <a:rPr lang="en-I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linear equation in one variable</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then it will be a point on the number line.  x - 5 = 0</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182880" indent="0" algn="just">
              <a:lnSpc>
                <a:spcPct val="115000"/>
              </a:lnSpc>
              <a:spcBef>
                <a:spcPts val="375"/>
              </a:spcBef>
              <a:spcAft>
                <a:spcPts val="6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i.e</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 = 5</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75"/>
              </a:spcBef>
              <a:spcAft>
                <a:spcPts val="600"/>
              </a:spcAft>
              <a:buSzPts val="1000"/>
              <a:buFont typeface="Symbol" panose="05050102010706020507" pitchFamily="18" charset="2"/>
              <a:buChar char=""/>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shows that it has only one solution i.e. x = 5, so it </a:t>
            </a:r>
            <a:r>
              <a:rPr lang="en-I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 called linear equation in one variable.</a:t>
            </a:r>
          </a:p>
          <a:p>
            <a:pPr marL="342900" lvl="0" indent="-342900" algn="just">
              <a:lnSpc>
                <a:spcPct val="115000"/>
              </a:lnSpc>
              <a:spcAft>
                <a:spcPts val="0"/>
              </a:spcAft>
              <a:buSzPts val="1000"/>
              <a:buFont typeface="Symbol" panose="05050102010706020507" pitchFamily="18" charset="2"/>
              <a:buChar char=""/>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But if we treat this equation as </a:t>
            </a:r>
            <a:r>
              <a:rPr lang="en-I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linear equation in two variables</a:t>
            </a: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then it will have infinitely many solutions and the graph will be a straight line.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75"/>
              </a:spcBef>
              <a:spcAft>
                <a:spcPts val="600"/>
              </a:spcAft>
              <a:buSzPts val="1000"/>
              <a:buFont typeface="Symbol" panose="05050102010706020507" pitchFamily="18" charset="2"/>
              <a:buChar char=""/>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 – 5 = 0 or x + (0) y – 5 = 0</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75"/>
              </a:spcBef>
              <a:spcAft>
                <a:spcPts val="600"/>
              </a:spcAft>
              <a:buSzPts val="1000"/>
              <a:buFont typeface="Symbol" panose="05050102010706020507" pitchFamily="18" charset="2"/>
              <a:buChar char=""/>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shows that this is the linear equation in two variables where the value of y is always zero. So the line will not touch the y-axis at any point.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75"/>
              </a:spcBef>
              <a:spcAft>
                <a:spcPts val="600"/>
              </a:spcAft>
              <a:buSzPts val="1000"/>
              <a:buFont typeface="Symbol" panose="05050102010706020507" pitchFamily="18" charset="2"/>
              <a:buChar char=""/>
              <a:tabLst>
                <a:tab pos="4572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IN" dirty="0"/>
          </a:p>
        </p:txBody>
      </p:sp>
    </p:spTree>
    <p:extLst>
      <p:ext uri="{BB962C8B-B14F-4D97-AF65-F5344CB8AC3E}">
        <p14:creationId xmlns:p14="http://schemas.microsoft.com/office/powerpoint/2010/main" xmlns="" val="352236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D5DE0A9-EA96-4117-93E8-B8508FB0C230}"/>
              </a:ext>
            </a:extLst>
          </p:cNvPr>
          <p:cNvSpPr>
            <a:spLocks noGrp="1"/>
          </p:cNvSpPr>
          <p:nvPr>
            <p:ph idx="1"/>
          </p:nvPr>
        </p:nvSpPr>
        <p:spPr>
          <a:xfrm>
            <a:off x="1016000" y="685799"/>
            <a:ext cx="10058400" cy="5913783"/>
          </a:xfrm>
        </p:spPr>
        <p:txBody>
          <a:bodyPr/>
          <a:lstStyle/>
          <a:p>
            <a:pPr marL="0" lvl="0" indent="0" eaLnBrk="0" fontAlgn="base" hangingPunct="0">
              <a:spcBef>
                <a:spcPct val="0"/>
              </a:spcBef>
              <a:spcAft>
                <a:spcPct val="0"/>
              </a:spcAft>
              <a:buClrTx/>
              <a:buFontTx/>
              <a:buChar char="•"/>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i="1" dirty="0">
                <a:solidFill>
                  <a:srgbClr val="000000"/>
                </a:solidFill>
                <a:latin typeface="Cambria" pitchFamily="18" charset="0"/>
                <a:ea typeface="Times New Roman" panose="02020603050405020304" pitchFamily="18" charset="0"/>
                <a:cs typeface="Times New Roman" panose="02020603050405020304" pitchFamily="18" charset="0"/>
              </a:rPr>
              <a:t>x = 5, x = number, then the graph will be the vertical </a:t>
            </a:r>
            <a:endParaRPr lang="en-US" altLang="en-US" sz="2000" i="1" dirty="0" smtClean="0">
              <a:solidFill>
                <a:srgbClr val="000000"/>
              </a:solidFill>
              <a:latin typeface="Cambria" pitchFamily="18" charset="0"/>
              <a:ea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i="1" dirty="0" smtClean="0">
                <a:solidFill>
                  <a:srgbClr val="000000"/>
                </a:solidFill>
                <a:latin typeface="Cambria" pitchFamily="18" charset="0"/>
                <a:ea typeface="Times New Roman" panose="02020603050405020304" pitchFamily="18" charset="0"/>
                <a:cs typeface="Times New Roman" panose="02020603050405020304" pitchFamily="18" charset="0"/>
              </a:rPr>
              <a:t>line </a:t>
            </a:r>
            <a:r>
              <a:rPr lang="en-US" altLang="en-US" sz="2000" i="1" dirty="0">
                <a:solidFill>
                  <a:srgbClr val="000000"/>
                </a:solidFill>
                <a:latin typeface="Cambria" pitchFamily="18" charset="0"/>
                <a:ea typeface="Times New Roman" panose="02020603050405020304" pitchFamily="18" charset="0"/>
                <a:cs typeface="Times New Roman" panose="02020603050405020304" pitchFamily="18" charset="0"/>
              </a:rPr>
              <a:t>parallel to the y-axis.</a:t>
            </a:r>
            <a:endParaRPr lang="en-US" altLang="en-US" sz="2000" i="1" dirty="0">
              <a:solidFill>
                <a:schemeClr val="tx1"/>
              </a:solidFill>
              <a:latin typeface="Cambria" pitchFamily="18" charset="0"/>
            </a:endParaRPr>
          </a:p>
          <a:p>
            <a:pPr marL="0" lvl="0" indent="0" eaLnBrk="0" fontAlgn="base" hangingPunct="0">
              <a:spcBef>
                <a:spcPct val="0"/>
              </a:spcBef>
              <a:spcAft>
                <a:spcPct val="0"/>
              </a:spcAft>
              <a:buClrTx/>
              <a:buFontTx/>
              <a:buChar char="•"/>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solidFill>
                  <a:srgbClr val="000000"/>
                </a:solidFill>
                <a:latin typeface="Cambria" pitchFamily="18" charset="0"/>
                <a:ea typeface="Times New Roman" panose="02020603050405020304" pitchFamily="18" charset="0"/>
                <a:cs typeface="Times New Roman" panose="02020603050405020304" pitchFamily="18" charset="0"/>
              </a:rPr>
              <a:t>All the points on the line will be the </a:t>
            </a:r>
            <a:r>
              <a:rPr lang="en-US" altLang="en-US" sz="2000" dirty="0" smtClean="0">
                <a:solidFill>
                  <a:srgbClr val="000000"/>
                </a:solidFill>
                <a:latin typeface="Cambria" pitchFamily="18" charset="0"/>
                <a:ea typeface="Times New Roman" panose="02020603050405020304" pitchFamily="18" charset="0"/>
                <a:cs typeface="Times New Roman" panose="02020603050405020304" pitchFamily="18" charset="0"/>
              </a:rPr>
              <a:t>solution</a:t>
            </a:r>
          </a:p>
          <a:p>
            <a:pPr marL="0" lvl="0" indent="0" eaLnBrk="0" fontAlgn="base" hangingPunct="0">
              <a:spcBef>
                <a:spcPct val="0"/>
              </a:spcBef>
              <a:spcAft>
                <a:spcPct val="0"/>
              </a:spcAft>
              <a:buClr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smtClean="0">
                <a:solidFill>
                  <a:srgbClr val="000000"/>
                </a:solidFill>
                <a:latin typeface="Cambria" pitchFamily="18" charset="0"/>
                <a:ea typeface="Times New Roman" panose="02020603050405020304" pitchFamily="18" charset="0"/>
                <a:cs typeface="Times New Roman" panose="02020603050405020304" pitchFamily="18" charset="0"/>
              </a:rPr>
              <a:t>of </a:t>
            </a:r>
            <a:r>
              <a:rPr lang="en-US" altLang="en-US" sz="2000" dirty="0">
                <a:solidFill>
                  <a:srgbClr val="000000"/>
                </a:solidFill>
                <a:latin typeface="Cambria" pitchFamily="18" charset="0"/>
                <a:ea typeface="Times New Roman" panose="02020603050405020304" pitchFamily="18" charset="0"/>
                <a:cs typeface="Times New Roman" panose="02020603050405020304" pitchFamily="18" charset="0"/>
              </a:rPr>
              <a:t>the given equation.</a:t>
            </a:r>
            <a:endParaRPr lang="en-US" altLang="en-US" sz="2000" dirty="0">
              <a:solidFill>
                <a:schemeClr val="tx1"/>
              </a:solidFill>
              <a:latin typeface="Cambria" pitchFamily="18" charset="0"/>
            </a:endParaRPr>
          </a:p>
          <a:p>
            <a:pPr marL="0" indent="0" eaLnBrk="0" fontAlgn="base" hangingPunct="0">
              <a:spcBef>
                <a:spcPct val="0"/>
              </a:spcBef>
              <a:spcAft>
                <a:spcPct val="0"/>
              </a:spcAft>
              <a:buClr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solidFill>
                  <a:srgbClr val="000000"/>
                </a:solidFill>
                <a:latin typeface="Cambria" pitchFamily="18" charset="0"/>
                <a:ea typeface="Times New Roman" panose="02020603050405020304" pitchFamily="18" charset="0"/>
                <a:cs typeface="Times New Roman" panose="02020603050405020304" pitchFamily="18" charset="0"/>
              </a:rPr>
              <a:t>Similarly if y =- 3, y = number then the graph will </a:t>
            </a:r>
            <a:endParaRPr lang="en-US" altLang="en-US" sz="2000" dirty="0" smtClean="0">
              <a:solidFill>
                <a:srgbClr val="000000"/>
              </a:solidFill>
              <a:latin typeface="Cambria" pitchFamily="18" charset="0"/>
              <a:ea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Clr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smtClean="0">
                <a:solidFill>
                  <a:srgbClr val="000000"/>
                </a:solidFill>
                <a:latin typeface="Cambria" pitchFamily="18" charset="0"/>
                <a:ea typeface="Times New Roman" panose="02020603050405020304" pitchFamily="18" charset="0"/>
                <a:cs typeface="Times New Roman" panose="02020603050405020304" pitchFamily="18" charset="0"/>
              </a:rPr>
              <a:t>be </a:t>
            </a:r>
            <a:r>
              <a:rPr lang="en-US" altLang="en-US" sz="2000" dirty="0">
                <a:solidFill>
                  <a:srgbClr val="000000"/>
                </a:solidFill>
                <a:latin typeface="Cambria" pitchFamily="18" charset="0"/>
                <a:ea typeface="Times New Roman" panose="02020603050405020304" pitchFamily="18" charset="0"/>
                <a:cs typeface="Times New Roman" panose="02020603050405020304" pitchFamily="18" charset="0"/>
              </a:rPr>
              <a:t>the horizontal line parallel to the x-axis</a:t>
            </a:r>
            <a:r>
              <a:rPr lang="en-US" altLang="en-US" sz="2800" dirty="0">
                <a:solidFill>
                  <a:srgbClr val="000000"/>
                </a:solidFill>
                <a:latin typeface="Cambria" pitchFamily="18" charset="0"/>
                <a:ea typeface="Times New Roman" panose="02020603050405020304" pitchFamily="18" charset="0"/>
                <a:cs typeface="Times New Roman" panose="02020603050405020304" pitchFamily="18" charset="0"/>
              </a:rPr>
              <a:t>.</a:t>
            </a:r>
            <a:endParaRPr lang="en-US" altLang="en-US" sz="1800" dirty="0">
              <a:solidFill>
                <a:schemeClr val="tx1"/>
              </a:solidFill>
              <a:latin typeface="Cambria" pitchFamily="18" charset="0"/>
            </a:endParaRPr>
          </a:p>
          <a:p>
            <a:pPr marL="0" lvl="0" indent="0" eaLnBrk="0" fontAlgn="base" hangingPunct="0">
              <a:spcBef>
                <a:spcPct val="0"/>
              </a:spcBef>
              <a:spcAft>
                <a:spcPct val="0"/>
              </a:spcAft>
              <a:buClr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altLang="en-US" sz="2800" dirty="0">
              <a:solidFill>
                <a:schemeClr val="tx1"/>
              </a:solidFill>
              <a:latin typeface="Arial" panose="020B0604020202020204" pitchFamily="34" charset="0"/>
            </a:endParaRPr>
          </a:p>
          <a:p>
            <a:endParaRPr lang="en-IN" dirty="0"/>
          </a:p>
        </p:txBody>
      </p:sp>
      <p:pic>
        <p:nvPicPr>
          <p:cNvPr id="6145" name="Picture 4" descr="Equations of Lines Parallel to the x-axis and y-axis">
            <a:extLst>
              <a:ext uri="{FF2B5EF4-FFF2-40B4-BE49-F238E27FC236}">
                <a16:creationId xmlns="" xmlns:a16="http://schemas.microsoft.com/office/drawing/2014/main" id="{F9B5BFF3-B913-4974-92E2-0D10D296C78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20816" y="2036937"/>
            <a:ext cx="4191234" cy="3038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622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800"/>
            <a:ext cx="10058400" cy="5529470"/>
          </a:xfrm>
        </p:spPr>
        <p:txBody>
          <a:bodyPr/>
          <a:lstStyle/>
          <a:p>
            <a:r>
              <a:rPr lang="en-US" dirty="0" smtClean="0"/>
              <a:t>The graph of the Linear equation of the form y=</a:t>
            </a:r>
            <a:r>
              <a:rPr lang="en-US" dirty="0" err="1" smtClean="0"/>
              <a:t>kx</a:t>
            </a:r>
            <a:r>
              <a:rPr lang="en-US" dirty="0" smtClean="0"/>
              <a:t>, is a line which always passes through the origin.</a:t>
            </a:r>
          </a:p>
          <a:p>
            <a:r>
              <a:rPr lang="en-US" dirty="0" smtClean="0"/>
              <a:t>Suppose if we will consider an example let y= 2x,</a:t>
            </a:r>
          </a:p>
          <a:p>
            <a:r>
              <a:rPr lang="en-US" dirty="0" smtClean="0"/>
              <a:t>When we put the value x=0 in  the  table we find y is also equals to 0 which indicates that (0,0) is a solution of the equation. As every solution point lies on the equation line so graph of the equation will pass through the origin.</a:t>
            </a:r>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p:nvPr/>
        </p:nvPicPr>
        <p:blipFill>
          <a:blip r:embed="rId2"/>
          <a:stretch>
            <a:fillRect/>
          </a:stretch>
        </p:blipFill>
        <p:spPr>
          <a:xfrm>
            <a:off x="8339096" y="3574856"/>
            <a:ext cx="2183130" cy="2057317"/>
          </a:xfrm>
          <a:prstGeom prst="rect">
            <a:avLst/>
          </a:prstGeom>
          <a:solidFill>
            <a:srgbClr val="92D050"/>
          </a:solidFill>
        </p:spPr>
      </p:pic>
    </p:spTree>
    <p:extLst>
      <p:ext uri="{BB962C8B-B14F-4D97-AF65-F5344CB8AC3E}">
        <p14:creationId xmlns:p14="http://schemas.microsoft.com/office/powerpoint/2010/main" xmlns="" val="220075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799"/>
            <a:ext cx="10058400" cy="5608983"/>
          </a:xfrm>
        </p:spPr>
        <p:txBody>
          <a:bodyPr>
            <a:normAutofit fontScale="32500" lnSpcReduction="20000"/>
          </a:bodyPr>
          <a:lstStyle/>
          <a:p>
            <a:endParaRPr lang="en-US" dirty="0" smtClean="0"/>
          </a:p>
          <a:p>
            <a:endParaRPr lang="en-US" dirty="0"/>
          </a:p>
          <a:p>
            <a:endParaRPr lang="en-US" dirty="0" smtClean="0"/>
          </a:p>
          <a:p>
            <a:endParaRPr lang="en-US" dirty="0"/>
          </a:p>
          <a:p>
            <a:endParaRPr lang="en-US" dirty="0" smtClean="0"/>
          </a:p>
          <a:p>
            <a:endParaRPr lang="en-US" b="1" dirty="0" smtClean="0"/>
          </a:p>
          <a:p>
            <a:r>
              <a:rPr lang="en-US" sz="6000" b="1" dirty="0" smtClean="0"/>
              <a:t>Practice worksheet-3</a:t>
            </a:r>
          </a:p>
          <a:p>
            <a:pPr latinLnBrk="1"/>
            <a:endParaRPr lang="en-US" sz="6000" b="1" dirty="0" smtClean="0"/>
          </a:p>
          <a:p>
            <a:pPr marL="0" indent="0" latinLnBrk="1">
              <a:buNone/>
            </a:pPr>
            <a:r>
              <a:rPr lang="en-US" sz="6000" b="1" dirty="0" smtClean="0"/>
              <a:t>Very Short Answer Type Questions</a:t>
            </a:r>
          </a:p>
          <a:p>
            <a:pPr latinLnBrk="1"/>
            <a:endParaRPr lang="en-US" b="1" dirty="0"/>
          </a:p>
          <a:p>
            <a:pPr marL="0" indent="0" latinLnBrk="1">
              <a:buNone/>
            </a:pPr>
            <a:r>
              <a:rPr lang="en-US" sz="4500" dirty="0" smtClean="0"/>
              <a:t>1-What </a:t>
            </a:r>
            <a:r>
              <a:rPr lang="en-US" sz="4500" dirty="0"/>
              <a:t>are the coordinates of the point of intersection of lines x=-1  </a:t>
            </a:r>
            <a:r>
              <a:rPr lang="en-US" sz="4500" dirty="0" smtClean="0"/>
              <a:t>and </a:t>
            </a:r>
            <a:r>
              <a:rPr lang="en-US" sz="4500" dirty="0"/>
              <a:t>y=3 ?</a:t>
            </a:r>
          </a:p>
          <a:p>
            <a:pPr marL="0" indent="0" latinLnBrk="1">
              <a:buNone/>
            </a:pPr>
            <a:r>
              <a:rPr lang="en-US" sz="4500" dirty="0" smtClean="0"/>
              <a:t>2- </a:t>
            </a:r>
            <a:r>
              <a:rPr lang="en-US" sz="4500" dirty="0"/>
              <a:t>Does the graph of the equation  y=-3 meet </a:t>
            </a:r>
            <a:r>
              <a:rPr lang="en-US" sz="4500" dirty="0" smtClean="0"/>
              <a:t>x-axis ? Justify.</a:t>
            </a:r>
            <a:endParaRPr lang="en-US" sz="4500" dirty="0"/>
          </a:p>
          <a:p>
            <a:pPr marL="0" indent="0" latinLnBrk="1">
              <a:buNone/>
            </a:pPr>
            <a:r>
              <a:rPr lang="en-US" sz="4500" dirty="0" smtClean="0"/>
              <a:t>3- </a:t>
            </a:r>
            <a:r>
              <a:rPr lang="en-US" sz="4500" dirty="0"/>
              <a:t>Does the point  (1,2)  lie on graph of 2x-3y+4=0 </a:t>
            </a:r>
            <a:r>
              <a:rPr lang="en-US" sz="4500" dirty="0" smtClean="0"/>
              <a:t>? Justify.</a:t>
            </a:r>
            <a:endParaRPr lang="en-US" sz="4500" dirty="0"/>
          </a:p>
          <a:p>
            <a:pPr marL="0" indent="0" latinLnBrk="1">
              <a:buNone/>
            </a:pPr>
            <a:r>
              <a:rPr lang="en-US" sz="4500" dirty="0" smtClean="0"/>
              <a:t>4- Does </a:t>
            </a:r>
            <a:r>
              <a:rPr lang="en-US" sz="4500" dirty="0"/>
              <a:t>the point (1,-2) lie on the graph of 2x+3y+4=0 </a:t>
            </a:r>
            <a:r>
              <a:rPr lang="en-US" sz="4500" dirty="0" smtClean="0"/>
              <a:t>? Justify.</a:t>
            </a:r>
          </a:p>
          <a:p>
            <a:pPr marL="0" indent="0" latinLnBrk="1">
              <a:buNone/>
            </a:pPr>
            <a:r>
              <a:rPr lang="en-US" sz="4500" dirty="0" smtClean="0"/>
              <a:t>5- Write the point of intersection  of lines x=3 and y=4 ?</a:t>
            </a:r>
            <a:endParaRPr lang="en-US" dirty="0" smtClean="0"/>
          </a:p>
          <a:p>
            <a:pPr marL="0" indent="0" latinLnBrk="1">
              <a:buNone/>
            </a:pPr>
            <a:r>
              <a:rPr lang="en-US" sz="5100" b="1" dirty="0" smtClean="0"/>
              <a:t>Short Answer Type Question-I</a:t>
            </a:r>
          </a:p>
          <a:p>
            <a:pPr marL="0" indent="0" latinLnBrk="1">
              <a:buNone/>
            </a:pPr>
            <a:endParaRPr lang="en-US" sz="2900" b="1" dirty="0" smtClean="0"/>
          </a:p>
          <a:p>
            <a:pPr marL="292100" lvl="0" indent="-292100">
              <a:buNone/>
            </a:pPr>
            <a:r>
              <a:rPr lang="en-IN" sz="5500" dirty="0" smtClean="0"/>
              <a:t>1-Express </a:t>
            </a:r>
            <a:r>
              <a:rPr lang="en-IN" sz="5500" dirty="0"/>
              <a:t>y in terms of x for the equation 3x-4y+7=0.Check whether the point  </a:t>
            </a:r>
            <a:r>
              <a:rPr lang="en-IN" sz="5500" dirty="0" smtClean="0"/>
              <a:t>(</a:t>
            </a:r>
            <a:r>
              <a:rPr lang="en-IN" sz="5500" dirty="0"/>
              <a:t>23,4) and (0,7/4) lie on the graph of this equation or not?</a:t>
            </a:r>
            <a:endParaRPr lang="en-US" sz="5500" dirty="0"/>
          </a:p>
          <a:p>
            <a:pPr marL="292100" lvl="0" indent="-292100">
              <a:buNone/>
            </a:pPr>
            <a:r>
              <a:rPr lang="en-IN" sz="5500" dirty="0"/>
              <a:t>2-Find the value of m, if (5,8) is a solution of the equation 11x-2y=3m, then find     one more solution of this equation</a:t>
            </a:r>
            <a:r>
              <a:rPr lang="en-IN" sz="5500" dirty="0" smtClean="0"/>
              <a:t>.</a:t>
            </a:r>
          </a:p>
          <a:p>
            <a:pPr marL="0" indent="0" latinLnBrk="1">
              <a:buNone/>
            </a:pPr>
            <a:r>
              <a:rPr lang="en-US" sz="5500" dirty="0" smtClean="0"/>
              <a:t>3- </a:t>
            </a:r>
            <a:r>
              <a:rPr lang="en-US" sz="5500" dirty="0"/>
              <a:t>What is the number of solutions of the equation </a:t>
            </a:r>
            <a:r>
              <a:rPr lang="en-US" sz="5500" dirty="0" err="1"/>
              <a:t>ax+by+c</a:t>
            </a:r>
            <a:r>
              <a:rPr lang="en-US" sz="5500" dirty="0"/>
              <a:t>=0, where a²+b²not equal 0 ?</a:t>
            </a:r>
          </a:p>
          <a:p>
            <a:pPr marL="0" indent="0" latinLnBrk="1">
              <a:buNone/>
            </a:pPr>
            <a:r>
              <a:rPr lang="en-US" sz="5500" dirty="0" smtClean="0"/>
              <a:t>4- </a:t>
            </a:r>
            <a:r>
              <a:rPr lang="en-US" sz="5500" dirty="0"/>
              <a:t>Can the graph of </a:t>
            </a:r>
            <a:r>
              <a:rPr lang="en-US" sz="5500" dirty="0" err="1"/>
              <a:t>ax+by+c</a:t>
            </a:r>
            <a:r>
              <a:rPr lang="en-US" sz="5500" dirty="0"/>
              <a:t> =0 be a curve other than straight   line </a:t>
            </a:r>
            <a:r>
              <a:rPr lang="en-US" sz="5500" dirty="0" smtClean="0"/>
              <a:t>?</a:t>
            </a:r>
          </a:p>
          <a:p>
            <a:pPr marL="0" indent="0">
              <a:buNone/>
            </a:pPr>
            <a:r>
              <a:rPr lang="en-US" sz="5500" dirty="0" smtClean="0"/>
              <a:t>5- For what value of k, does the point ( -1,2) lies on the graph of linear equation 4x+ky=6 ?         </a:t>
            </a:r>
          </a:p>
          <a:p>
            <a:pPr marL="292100" lvl="0" indent="-292100">
              <a:buNone/>
            </a:pPr>
            <a:endParaRPr lang="en-IN" sz="3800" dirty="0"/>
          </a:p>
          <a:p>
            <a:pPr latinLnBrk="1"/>
            <a:endParaRPr lang="en-US" dirty="0"/>
          </a:p>
          <a:p>
            <a:pPr marL="292100" lvl="0" indent="-29210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174196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2" y="685799"/>
            <a:ext cx="11078817" cy="5476461"/>
          </a:xfrm>
        </p:spPr>
        <p:txBody>
          <a:bodyPr>
            <a:normAutofit/>
          </a:bodyPr>
          <a:lstStyle/>
          <a:p>
            <a:r>
              <a:rPr lang="en-IN" sz="3000" b="1" u="sng" dirty="0">
                <a:effectLst>
                  <a:outerShdw blurRad="38100" dist="38100" dir="2700000" algn="tl">
                    <a:srgbClr val="000000">
                      <a:alpha val="43137"/>
                    </a:srgbClr>
                  </a:outerShdw>
                </a:effectLst>
              </a:rPr>
              <a:t>Conversion of Situations or Statements in to Linear equations </a:t>
            </a:r>
            <a:r>
              <a:rPr lang="en-US" sz="2800" dirty="0" smtClean="0"/>
              <a:t>Application of Linear Equation in One variable or Two variables is to use it to solve Real life situation problems taking algebraically</a:t>
            </a:r>
            <a:r>
              <a:rPr lang="en-US" sz="2000" dirty="0" smtClean="0"/>
              <a:t>. </a:t>
            </a:r>
          </a:p>
          <a:p>
            <a:pPr marL="320040" lvl="1" indent="0">
              <a:buNone/>
            </a:pPr>
            <a:r>
              <a:rPr lang="en-US" sz="2800" dirty="0" smtClean="0"/>
              <a:t>So in such situations we convert the statement of the situation in to linear equations of  one /two /more variables and using the known methods of solution ,we find the solution to it</a:t>
            </a:r>
            <a:r>
              <a:rPr lang="en-US" dirty="0" smtClean="0"/>
              <a:t>.</a:t>
            </a:r>
          </a:p>
          <a:p>
            <a:r>
              <a:rPr lang="en-US" sz="3000" dirty="0" smtClean="0"/>
              <a:t>When the situation is expressed as a linear equation in one variable , we get a fixed solution to it.</a:t>
            </a:r>
          </a:p>
          <a:p>
            <a:r>
              <a:rPr lang="en-US" sz="3000" dirty="0" smtClean="0"/>
              <a:t>When  the situation is expressed as a linear equation in two variables , we get infinitely many solutions to it.</a:t>
            </a:r>
            <a:endParaRPr lang="en-US" sz="3000" dirty="0"/>
          </a:p>
        </p:txBody>
      </p:sp>
    </p:spTree>
    <p:extLst>
      <p:ext uri="{BB962C8B-B14F-4D97-AF65-F5344CB8AC3E}">
        <p14:creationId xmlns:p14="http://schemas.microsoft.com/office/powerpoint/2010/main" xmlns="" val="316609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930" y="132522"/>
            <a:ext cx="9793357" cy="6374295"/>
          </a:xfrm>
        </p:spPr>
        <p:txBody>
          <a:bodyPr/>
          <a:lstStyle/>
          <a:p>
            <a:r>
              <a:rPr lang="en-US" dirty="0" smtClean="0"/>
              <a:t>Example:</a:t>
            </a:r>
          </a:p>
          <a:p>
            <a:pPr marL="0" indent="0">
              <a:buNone/>
            </a:pPr>
            <a:r>
              <a:rPr lang="en-US" dirty="0" smtClean="0"/>
              <a:t>	In countries like USA and CANADA, temperature is measured in 	Fahrenheit, where as in countries like INDIA, it is measured in 	Celsius. If it is give that  the reading in Fahrenheit scale is 32 more 	than 9/5 of the Celsius value. Then find the situation in an equation 	form and draw the graph of this equation.</a:t>
            </a:r>
          </a:p>
          <a:p>
            <a:pPr marL="320040" lvl="1" indent="0">
              <a:buNone/>
            </a:pPr>
            <a:r>
              <a:rPr lang="en-US" dirty="0" smtClean="0"/>
              <a:t>	Also find the temperature in Fahrenheit when it is 30degree Celsius.</a:t>
            </a:r>
          </a:p>
          <a:p>
            <a:endParaRPr lang="en-US" dirty="0"/>
          </a:p>
          <a:p>
            <a:endParaRPr lang="en-US" dirty="0"/>
          </a:p>
        </p:txBody>
      </p:sp>
    </p:spTree>
    <p:extLst>
      <p:ext uri="{BB962C8B-B14F-4D97-AF65-F5344CB8AC3E}">
        <p14:creationId xmlns:p14="http://schemas.microsoft.com/office/powerpoint/2010/main" xmlns="" val="174952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016000" y="685800"/>
                <a:ext cx="10058400" cy="5396948"/>
              </a:xfrm>
            </p:spPr>
            <p:txBody>
              <a:bodyPr/>
              <a:lstStyle/>
              <a:p>
                <a:r>
                  <a:rPr lang="en-US" b="1" u="sng" dirty="0"/>
                  <a:t>Solution</a:t>
                </a:r>
                <a:r>
                  <a:rPr lang="en-US" dirty="0"/>
                  <a:t> :  The statement can be written </a:t>
                </a:r>
                <a:endParaRPr lang="en-US" dirty="0" smtClean="0"/>
              </a:p>
              <a:p>
                <a:r>
                  <a:rPr lang="en-US" dirty="0" smtClean="0"/>
                  <a:t>in </a:t>
                </a:r>
                <a:r>
                  <a:rPr lang="en-US" dirty="0"/>
                  <a:t>form of equation as F= (</a:t>
                </a:r>
                <a14:m>
                  <m:oMath xmlns:m="http://schemas.openxmlformats.org/officeDocument/2006/math">
                    <m:f>
                      <m:fPr>
                        <m:ctrlPr>
                          <a:rPr lang="en-US" i="1">
                            <a:latin typeface="Cambria Math"/>
                          </a:rPr>
                        </m:ctrlPr>
                      </m:fPr>
                      <m:num>
                        <m:r>
                          <a:rPr lang="en-US" i="1">
                            <a:latin typeface="Cambria Math"/>
                          </a:rPr>
                          <m:t>9</m:t>
                        </m:r>
                      </m:num>
                      <m:den>
                        <m:r>
                          <a:rPr lang="en-US" i="1">
                            <a:latin typeface="Cambria Math"/>
                          </a:rPr>
                          <m:t>5</m:t>
                        </m:r>
                      </m:den>
                    </m:f>
                  </m:oMath>
                </a14:m>
                <a:r>
                  <a:rPr lang="en-US" dirty="0"/>
                  <a:t>) </a:t>
                </a:r>
                <a:r>
                  <a:rPr lang="en-US" dirty="0" smtClean="0"/>
                  <a:t>C+32</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From the graph the temp in Fahrenheit is</a:t>
                </a:r>
              </a:p>
              <a:p>
                <a:pPr marL="0" indent="0">
                  <a:buNone/>
                </a:pPr>
                <a:r>
                  <a:rPr lang="en-US" dirty="0" smtClean="0"/>
                  <a:t>    86degree ,when temperature is 30degree</a:t>
                </a:r>
              </a:p>
              <a:p>
                <a:pPr marL="0" indent="0">
                  <a:buNone/>
                </a:pPr>
                <a:r>
                  <a:rPr lang="en-US" dirty="0" smtClean="0"/>
                  <a:t>    In Celsius.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16000" y="685800"/>
                <a:ext cx="10058400" cy="5396948"/>
              </a:xfrm>
              <a:blipFill rotWithShape="1">
                <a:blip r:embed="rId2"/>
                <a:stretch>
                  <a:fillRect l="-848" t="-1582"/>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xmlns="" val="3547627303"/>
              </p:ext>
            </p:extLst>
          </p:nvPr>
        </p:nvGraphicFramePr>
        <p:xfrm>
          <a:off x="1139684" y="2054086"/>
          <a:ext cx="4147932" cy="1007166"/>
        </p:xfrm>
        <a:graphic>
          <a:graphicData uri="http://schemas.openxmlformats.org/drawingml/2006/table">
            <a:tbl>
              <a:tblPr firstRow="1" bandRow="1">
                <a:tableStyleId>{5C22544A-7EE6-4342-B048-85BDC9FD1C3A}</a:tableStyleId>
              </a:tblPr>
              <a:tblGrid>
                <a:gridCol w="1382644"/>
                <a:gridCol w="1382644"/>
                <a:gridCol w="1382644"/>
              </a:tblGrid>
              <a:tr h="503583">
                <a:tc>
                  <a:txBody>
                    <a:bodyPr/>
                    <a:lstStyle/>
                    <a:p>
                      <a:r>
                        <a:rPr lang="en-US" dirty="0" smtClean="0"/>
                        <a:t>C</a:t>
                      </a:r>
                      <a:endParaRPr lang="en-US" dirty="0"/>
                    </a:p>
                  </a:txBody>
                  <a:tcPr/>
                </a:tc>
                <a:tc>
                  <a:txBody>
                    <a:bodyPr/>
                    <a:lstStyle/>
                    <a:p>
                      <a:r>
                        <a:rPr lang="en-US" dirty="0" smtClean="0"/>
                        <a:t>20</a:t>
                      </a:r>
                      <a:endParaRPr lang="en-US" dirty="0"/>
                    </a:p>
                  </a:txBody>
                  <a:tcPr/>
                </a:tc>
                <a:tc>
                  <a:txBody>
                    <a:bodyPr/>
                    <a:lstStyle/>
                    <a:p>
                      <a:r>
                        <a:rPr lang="en-US" dirty="0" smtClean="0"/>
                        <a:t>40</a:t>
                      </a:r>
                      <a:endParaRPr lang="en-US" dirty="0"/>
                    </a:p>
                  </a:txBody>
                  <a:tcPr/>
                </a:tc>
              </a:tr>
              <a:tr h="503583">
                <a:tc>
                  <a:txBody>
                    <a:bodyPr/>
                    <a:lstStyle/>
                    <a:p>
                      <a:r>
                        <a:rPr lang="en-US" dirty="0" smtClean="0"/>
                        <a:t>F</a:t>
                      </a:r>
                      <a:endParaRPr lang="en-US" dirty="0"/>
                    </a:p>
                  </a:txBody>
                  <a:tcPr/>
                </a:tc>
                <a:tc>
                  <a:txBody>
                    <a:bodyPr/>
                    <a:lstStyle/>
                    <a:p>
                      <a:r>
                        <a:rPr lang="en-US" dirty="0" smtClean="0"/>
                        <a:t>68</a:t>
                      </a:r>
                      <a:endParaRPr lang="en-US" dirty="0"/>
                    </a:p>
                  </a:txBody>
                  <a:tcPr/>
                </a:tc>
                <a:tc>
                  <a:txBody>
                    <a:bodyPr/>
                    <a:lstStyle/>
                    <a:p>
                      <a:r>
                        <a:rPr lang="en-US" dirty="0" smtClean="0"/>
                        <a:t>104</a:t>
                      </a:r>
                      <a:endParaRPr lang="en-US" dirty="0"/>
                    </a:p>
                  </a:txBody>
                  <a:tcPr/>
                </a:tc>
              </a:tr>
            </a:tbl>
          </a:graphicData>
        </a:graphic>
      </p:graphicFrame>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7050157" y="887896"/>
            <a:ext cx="3988904" cy="4876800"/>
          </a:xfrm>
          <a:prstGeom prst="rect">
            <a:avLst/>
          </a:prstGeom>
        </p:spPr>
      </p:pic>
    </p:spTree>
    <p:extLst>
      <p:ext uri="{BB962C8B-B14F-4D97-AF65-F5344CB8AC3E}">
        <p14:creationId xmlns:p14="http://schemas.microsoft.com/office/powerpoint/2010/main" xmlns="" val="3846093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799"/>
            <a:ext cx="10261600" cy="5542723"/>
          </a:xfrm>
        </p:spPr>
        <p:txBody>
          <a:bodyPr>
            <a:normAutofit fontScale="62500" lnSpcReduction="20000"/>
          </a:bodyPr>
          <a:lstStyle/>
          <a:p>
            <a:endParaRPr lang="en-US" dirty="0" smtClean="0"/>
          </a:p>
          <a:p>
            <a:endParaRPr lang="en-US" sz="2600" b="1" dirty="0" smtClean="0"/>
          </a:p>
          <a:p>
            <a:endParaRPr lang="en-US" sz="2600" b="1" dirty="0"/>
          </a:p>
          <a:p>
            <a:endParaRPr lang="en-US" sz="2600" b="1" dirty="0" smtClean="0"/>
          </a:p>
          <a:p>
            <a:endParaRPr lang="en-US" sz="2600" b="1" dirty="0"/>
          </a:p>
          <a:p>
            <a:r>
              <a:rPr lang="en-US" sz="3800" b="1" dirty="0" smtClean="0"/>
              <a:t>Practice worksheet-4</a:t>
            </a:r>
          </a:p>
          <a:p>
            <a:pPr marL="173038" lvl="0" indent="-173038">
              <a:buNone/>
            </a:pPr>
            <a:r>
              <a:rPr lang="en-IN" dirty="0" smtClean="0"/>
              <a:t>1-A </a:t>
            </a:r>
            <a:r>
              <a:rPr lang="en-IN" dirty="0"/>
              <a:t>fraction becomes ¼ when 2 is subtracted from the numerator and 3 is added to the denominator. Represent this situation as a </a:t>
            </a:r>
            <a:r>
              <a:rPr lang="en-IN" dirty="0" smtClean="0"/>
              <a:t>    linear </a:t>
            </a:r>
            <a:r>
              <a:rPr lang="en-IN" dirty="0"/>
              <a:t>equation in two variables. Also find two solutions for this</a:t>
            </a:r>
            <a:r>
              <a:rPr lang="en-IN" dirty="0" smtClean="0"/>
              <a:t>.</a:t>
            </a:r>
          </a:p>
          <a:p>
            <a:pPr marL="173038" lvl="0" indent="-173038">
              <a:buNone/>
            </a:pPr>
            <a:r>
              <a:rPr lang="en-IN" dirty="0" smtClean="0"/>
              <a:t>2-Sum </a:t>
            </a:r>
            <a:r>
              <a:rPr lang="en-IN" dirty="0"/>
              <a:t>of two numbers is 8. Write this in the form of a linear equation in two variables. Also draw the line given by this equation. </a:t>
            </a:r>
            <a:r>
              <a:rPr lang="en-IN" dirty="0" smtClean="0"/>
              <a:t> Find </a:t>
            </a:r>
            <a:r>
              <a:rPr lang="en-IN" dirty="0"/>
              <a:t>graphically the numbers if the difference between them is 2.</a:t>
            </a:r>
            <a:endParaRPr lang="en-US" dirty="0"/>
          </a:p>
          <a:p>
            <a:pPr marL="0" indent="0">
              <a:buNone/>
            </a:pPr>
            <a:r>
              <a:rPr lang="en-IN" dirty="0" smtClean="0"/>
              <a:t>3- </a:t>
            </a:r>
            <a:r>
              <a:rPr lang="en-IN" dirty="0"/>
              <a:t>Plot the graph of the following linear equation</a:t>
            </a:r>
            <a:r>
              <a:rPr lang="en-IN" b="1" dirty="0"/>
              <a:t> 2(x+3)-3(y+1)=0</a:t>
            </a:r>
            <a:endParaRPr lang="en-US" dirty="0"/>
          </a:p>
          <a:p>
            <a:pPr marL="545465" lvl="1" indent="-225425">
              <a:buNone/>
            </a:pPr>
            <a:r>
              <a:rPr lang="en-IN" dirty="0" smtClean="0"/>
              <a:t>Also </a:t>
            </a:r>
            <a:r>
              <a:rPr lang="en-IN" dirty="0"/>
              <a:t>answer the following questions:</a:t>
            </a:r>
            <a:endParaRPr lang="en-US" dirty="0"/>
          </a:p>
          <a:p>
            <a:pPr marL="545465" lvl="1" indent="-225425">
              <a:buNone/>
            </a:pPr>
            <a:r>
              <a:rPr lang="en-IN" dirty="0"/>
              <a:t>Write the quadrant in which the line segment intercepted between the axis lie</a:t>
            </a:r>
            <a:endParaRPr lang="en-US" dirty="0"/>
          </a:p>
          <a:p>
            <a:pPr marL="493078" lvl="1" indent="-173038">
              <a:buNone/>
            </a:pPr>
            <a:r>
              <a:rPr lang="en-IN" dirty="0"/>
              <a:t>Shade the triangular region formed by the line and the axes.</a:t>
            </a:r>
            <a:endParaRPr lang="en-US" dirty="0"/>
          </a:p>
          <a:p>
            <a:pPr marL="493078" lvl="1" indent="-173038">
              <a:buNone/>
            </a:pPr>
            <a:r>
              <a:rPr lang="en-IN" dirty="0"/>
              <a:t>Write the vertices of the triangle so formed.</a:t>
            </a:r>
            <a:endParaRPr lang="en-US" dirty="0"/>
          </a:p>
          <a:p>
            <a:pPr marL="320040" lvl="1" indent="0">
              <a:buNone/>
            </a:pPr>
            <a:endParaRPr lang="en-US" dirty="0"/>
          </a:p>
          <a:p>
            <a:pPr marL="0" indent="0">
              <a:buNone/>
            </a:pPr>
            <a:r>
              <a:rPr lang="en-IN" dirty="0" smtClean="0"/>
              <a:t>4-For </a:t>
            </a:r>
            <a:r>
              <a:rPr lang="en-IN" dirty="0"/>
              <a:t>what value of </a:t>
            </a:r>
            <a:r>
              <a:rPr lang="en-IN" b="1" dirty="0"/>
              <a:t>c</a:t>
            </a:r>
            <a:r>
              <a:rPr lang="en-IN" dirty="0"/>
              <a:t>, the linear equation </a:t>
            </a:r>
            <a:r>
              <a:rPr lang="en-IN" b="1" dirty="0"/>
              <a:t>2x+cy=8 </a:t>
            </a:r>
            <a:r>
              <a:rPr lang="en-IN" dirty="0"/>
              <a:t>has equal values of </a:t>
            </a:r>
            <a:r>
              <a:rPr lang="en-IN" b="1" dirty="0"/>
              <a:t>x </a:t>
            </a:r>
            <a:r>
              <a:rPr lang="en-IN" dirty="0"/>
              <a:t>and </a:t>
            </a:r>
            <a:r>
              <a:rPr lang="en-IN" b="1" dirty="0"/>
              <a:t>y</a:t>
            </a:r>
            <a:r>
              <a:rPr lang="en-IN" dirty="0"/>
              <a:t> for its solution.</a:t>
            </a:r>
            <a:endParaRPr lang="en-US" dirty="0"/>
          </a:p>
          <a:p>
            <a:pPr marL="173038" indent="-173038">
              <a:buNone/>
            </a:pPr>
            <a:r>
              <a:rPr lang="en-IN" dirty="0" smtClean="0"/>
              <a:t>5-For </a:t>
            </a:r>
            <a:r>
              <a:rPr lang="en-IN" dirty="0"/>
              <a:t>the first kilometre, the fare is</a:t>
            </a:r>
            <a:r>
              <a:rPr lang="en-IN" b="1" dirty="0"/>
              <a:t> </a:t>
            </a:r>
            <a:r>
              <a:rPr lang="en-IN" b="1" dirty="0" err="1"/>
              <a:t>Rs</a:t>
            </a:r>
            <a:r>
              <a:rPr lang="en-IN" b="1" dirty="0"/>
              <a:t>. 5</a:t>
            </a:r>
            <a:r>
              <a:rPr lang="en-IN" dirty="0"/>
              <a:t> and for successive distance it is </a:t>
            </a:r>
            <a:r>
              <a:rPr lang="en-IN" b="1" dirty="0"/>
              <a:t>Rs.2/Km</a:t>
            </a:r>
            <a:r>
              <a:rPr lang="en-IN" dirty="0"/>
              <a:t>. Taking distance covered as </a:t>
            </a:r>
            <a:r>
              <a:rPr lang="en-IN" b="1" dirty="0"/>
              <a:t>x </a:t>
            </a:r>
            <a:r>
              <a:rPr lang="en-IN" dirty="0"/>
              <a:t>and total fare as </a:t>
            </a:r>
            <a:r>
              <a:rPr lang="en-IN" dirty="0" smtClean="0"/>
              <a:t> </a:t>
            </a:r>
            <a:r>
              <a:rPr lang="en-IN" dirty="0" err="1" smtClean="0"/>
              <a:t>Rs.</a:t>
            </a:r>
            <a:r>
              <a:rPr lang="en-IN" b="1" dirty="0" err="1" smtClean="0"/>
              <a:t>y</a:t>
            </a:r>
            <a:r>
              <a:rPr lang="en-IN" dirty="0"/>
              <a:t>, write a linear equation. </a:t>
            </a:r>
            <a:endParaRPr lang="en-US" dirty="0"/>
          </a:p>
          <a:p>
            <a:pPr marL="0" indent="0">
              <a:buNone/>
            </a:pPr>
            <a:r>
              <a:rPr lang="en-IN" dirty="0" smtClean="0"/>
              <a:t>6- </a:t>
            </a:r>
            <a:r>
              <a:rPr lang="en-IN" dirty="0"/>
              <a:t>The cost of petrol in city is </a:t>
            </a:r>
            <a:r>
              <a:rPr lang="en-IN" dirty="0" err="1"/>
              <a:t>Rs</a:t>
            </a:r>
            <a:r>
              <a:rPr lang="en-IN" dirty="0"/>
              <a:t> </a:t>
            </a:r>
            <a:r>
              <a:rPr lang="en-IN" b="1" dirty="0"/>
              <a:t>50/l. </a:t>
            </a:r>
            <a:r>
              <a:rPr lang="en-IN" dirty="0"/>
              <a:t>Write an equation with </a:t>
            </a:r>
            <a:r>
              <a:rPr lang="en-IN" b="1" dirty="0"/>
              <a:t>x </a:t>
            </a:r>
            <a:r>
              <a:rPr lang="en-IN" dirty="0"/>
              <a:t>as number of litres and </a:t>
            </a:r>
            <a:r>
              <a:rPr lang="en-IN" b="1" dirty="0"/>
              <a:t>y</a:t>
            </a:r>
            <a:r>
              <a:rPr lang="en-IN" dirty="0"/>
              <a:t> total cost.</a:t>
            </a:r>
            <a:endParaRPr lang="en-US" dirty="0"/>
          </a:p>
          <a:p>
            <a:pPr marL="0" indent="0">
              <a:buNone/>
            </a:pPr>
            <a:r>
              <a:rPr lang="en-IN" dirty="0" smtClean="0"/>
              <a:t>7-Write </a:t>
            </a:r>
            <a:r>
              <a:rPr lang="en-IN" dirty="0"/>
              <a:t>the co-ordinates of any two points which lie on the line </a:t>
            </a:r>
            <a:r>
              <a:rPr lang="en-IN" b="1" dirty="0"/>
              <a:t>-</a:t>
            </a:r>
            <a:r>
              <a:rPr lang="en-IN" b="1" dirty="0" err="1"/>
              <a:t>x+y</a:t>
            </a:r>
            <a:r>
              <a:rPr lang="en-IN" b="1" dirty="0"/>
              <a:t>= -7. </a:t>
            </a:r>
            <a:r>
              <a:rPr lang="en-IN" dirty="0"/>
              <a:t>How many such points exists</a:t>
            </a:r>
            <a:r>
              <a:rPr lang="en-IN" dirty="0" smtClean="0"/>
              <a:t>.</a:t>
            </a:r>
            <a:r>
              <a:rPr lang="en-IN" dirty="0"/>
              <a:t> </a:t>
            </a:r>
            <a:endParaRPr lang="en-US" dirty="0"/>
          </a:p>
          <a:p>
            <a:pPr marL="0" indent="0">
              <a:buNone/>
            </a:pPr>
            <a:r>
              <a:rPr lang="en-IN" dirty="0" smtClean="0"/>
              <a:t>8-Draw </a:t>
            </a:r>
            <a:r>
              <a:rPr lang="en-IN" dirty="0"/>
              <a:t>the graph of the equation </a:t>
            </a:r>
            <a:r>
              <a:rPr lang="en-IN" b="1" dirty="0"/>
              <a:t>2x+3y=6. </a:t>
            </a:r>
            <a:r>
              <a:rPr lang="en-IN" dirty="0"/>
              <a:t>From the graph, find the value of </a:t>
            </a:r>
            <a:r>
              <a:rPr lang="en-IN" b="1" dirty="0"/>
              <a:t>y, </a:t>
            </a:r>
            <a:r>
              <a:rPr lang="en-IN" dirty="0"/>
              <a:t>when </a:t>
            </a:r>
            <a:r>
              <a:rPr lang="en-IN" b="1" dirty="0"/>
              <a:t>x=4.</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49721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06017"/>
            <a:ext cx="10058400" cy="6559826"/>
          </a:xfrm>
        </p:spPr>
        <p:txBody>
          <a:bodyPr>
            <a:normAutofit fontScale="92500" lnSpcReduction="10000"/>
          </a:bodyPr>
          <a:lstStyle/>
          <a:p>
            <a:r>
              <a:rPr lang="en-US" sz="4300" b="1" u="sng" dirty="0" smtClean="0">
                <a:solidFill>
                  <a:srgbClr val="7030A0"/>
                </a:solidFill>
              </a:rPr>
              <a:t>Summarize the  Chapter</a:t>
            </a:r>
            <a:r>
              <a:rPr lang="en-US" dirty="0" smtClean="0"/>
              <a:t>:</a:t>
            </a:r>
          </a:p>
          <a:p>
            <a:r>
              <a:rPr lang="en-US" dirty="0" smtClean="0"/>
              <a:t>An equation of the form </a:t>
            </a:r>
            <a:r>
              <a:rPr lang="en-US" dirty="0" err="1" smtClean="0"/>
              <a:t>ax+by+c</a:t>
            </a:r>
            <a:r>
              <a:rPr lang="en-US" dirty="0" smtClean="0"/>
              <a:t>=0, where </a:t>
            </a:r>
            <a:r>
              <a:rPr lang="en-US" dirty="0" err="1" smtClean="0"/>
              <a:t>a,b,c</a:t>
            </a:r>
            <a:r>
              <a:rPr lang="en-US" dirty="0" smtClean="0"/>
              <a:t> are Real Numbers, such that a and b both not zero, is called a linear equation in two variables.</a:t>
            </a:r>
          </a:p>
          <a:p>
            <a:r>
              <a:rPr lang="en-US" dirty="0" smtClean="0"/>
              <a:t> A linear equation in two variable has infinitely many solutions</a:t>
            </a:r>
          </a:p>
          <a:p>
            <a:r>
              <a:rPr lang="en-US" dirty="0" smtClean="0"/>
              <a:t>The geometrical presentation of a linear equation is a point on the real Number line , when the geometrical presentation of a linear equation in two variables is a straight line.</a:t>
            </a:r>
          </a:p>
          <a:p>
            <a:r>
              <a:rPr lang="en-US" dirty="0" smtClean="0"/>
              <a:t>x=0 is the equation of  y- axis and y=0 is the equation of x-axis.</a:t>
            </a:r>
          </a:p>
          <a:p>
            <a:r>
              <a:rPr lang="en-US" dirty="0" smtClean="0"/>
              <a:t>The lines which are parallel to x-axis are in the form of equation as y=c, where c is a constant.</a:t>
            </a:r>
          </a:p>
          <a:p>
            <a:r>
              <a:rPr lang="en-US" dirty="0" smtClean="0"/>
              <a:t>The lines which are parallel to y-axis are in the form of equation as x=c, where c is a constant.</a:t>
            </a:r>
          </a:p>
          <a:p>
            <a:r>
              <a:rPr lang="en-US" dirty="0" smtClean="0"/>
              <a:t>An equation of the type y=mx is representing a line always passing through the origin.</a:t>
            </a:r>
          </a:p>
          <a:p>
            <a:r>
              <a:rPr lang="en-US" dirty="0" smtClean="0"/>
              <a:t>Every point on the graph of a polynomial is a solution to the equation and every solution of an  linear equation in two variables is  lying on the  graph of it.</a:t>
            </a:r>
          </a:p>
          <a:p>
            <a:r>
              <a:rPr lang="en-US" dirty="0" smtClean="0"/>
              <a:t>Many real life situations  can be  converted in equation form and then can be presented by graph.</a:t>
            </a:r>
            <a:endParaRPr lang="en-US" dirty="0"/>
          </a:p>
        </p:txBody>
      </p:sp>
    </p:spTree>
    <p:extLst>
      <p:ext uri="{BB962C8B-B14F-4D97-AF65-F5344CB8AC3E}">
        <p14:creationId xmlns:p14="http://schemas.microsoft.com/office/powerpoint/2010/main" xmlns="" val="3313368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mind map for the Topic : Linear Equation in Two variables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1026" name="Picture 2" descr="C:\Users\guduli\Downloads\mind map of LinearEquation i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5948" y="1118947"/>
            <a:ext cx="9793356" cy="50433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047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278296"/>
            <a:ext cx="10058400" cy="5791199"/>
          </a:xfrm>
        </p:spPr>
        <p:txBody>
          <a:bodyPr>
            <a:normAutofit fontScale="25000" lnSpcReduction="20000"/>
          </a:bodyPr>
          <a:lstStyle/>
          <a:p>
            <a:endParaRPr lang="en-US" b="1" u="sng" dirty="0" smtClean="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r>
              <a:rPr lang="en-US" sz="12800" b="1" u="sng" dirty="0" smtClean="0">
                <a:effectLst>
                  <a:outerShdw blurRad="38100" dist="38100" dir="2700000" algn="tl">
                    <a:srgbClr val="000000">
                      <a:alpha val="43137"/>
                    </a:srgbClr>
                  </a:outerShdw>
                </a:effectLst>
              </a:rPr>
              <a:t>LEARNING OBJECTIVES</a:t>
            </a:r>
          </a:p>
          <a:p>
            <a:r>
              <a:rPr lang="en-US" sz="12800" dirty="0" smtClean="0"/>
              <a:t>Students will know/recall the definition of the  Linear equation in Two Variables.</a:t>
            </a:r>
          </a:p>
          <a:p>
            <a:r>
              <a:rPr lang="en-US" sz="12800" dirty="0"/>
              <a:t>They </a:t>
            </a:r>
            <a:r>
              <a:rPr lang="en-US" sz="12800" dirty="0" smtClean="0"/>
              <a:t>will </a:t>
            </a:r>
            <a:r>
              <a:rPr lang="en-US" sz="12800" dirty="0"/>
              <a:t>understand the correct form of writing the Linear Equations in Two Variables</a:t>
            </a:r>
            <a:endParaRPr lang="en-US" sz="12800" dirty="0" smtClean="0"/>
          </a:p>
          <a:p>
            <a:r>
              <a:rPr lang="en-US" sz="12800" dirty="0" smtClean="0"/>
              <a:t>They will be able to  represent the  Linear equations in one variable and two variables  geometrically.</a:t>
            </a:r>
          </a:p>
          <a:p>
            <a:r>
              <a:rPr lang="en-US" sz="12800" dirty="0" smtClean="0"/>
              <a:t>They will be able to find the solution of the equation from the graph.</a:t>
            </a:r>
          </a:p>
          <a:p>
            <a:r>
              <a:rPr lang="en-US" sz="12800" dirty="0" smtClean="0"/>
              <a:t>They will be able to connect the real life problems to Linear equations and solve. </a:t>
            </a:r>
          </a:p>
          <a:p>
            <a:endParaRPr lang="en-US" dirty="0" smtClean="0"/>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smtClean="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a:p>
            <a:endParaRPr lang="en-US"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01899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800"/>
            <a:ext cx="10058400" cy="5436704"/>
          </a:xfrm>
        </p:spPr>
        <p:txBody>
          <a:bodyPr/>
          <a:lstStyle/>
          <a:p>
            <a:pPr algn="ctr"/>
            <a:r>
              <a:rPr lang="en-US" b="1" dirty="0" smtClean="0">
                <a:effectLst>
                  <a:outerShdw blurRad="38100" dist="38100" dir="2700000" algn="tl">
                    <a:srgbClr val="000000">
                      <a:alpha val="43137"/>
                    </a:srgbClr>
                  </a:outerShdw>
                </a:effectLst>
              </a:rPr>
              <a:t>TEST WORKSHEETS ON THE CHAPTER LINEAR EQUATION IN TWO VARIABLES.</a:t>
            </a:r>
          </a:p>
          <a:p>
            <a:pPr algn="ctr"/>
            <a:endParaRPr lang="en-US" b="1" dirty="0">
              <a:effectLst>
                <a:outerShdw blurRad="38100" dist="38100" dir="2700000" algn="tl">
                  <a:srgbClr val="000000">
                    <a:alpha val="43137"/>
                  </a:srgbClr>
                </a:outerShdw>
              </a:effectLst>
            </a:endParaRPr>
          </a:p>
          <a:p>
            <a:pPr algn="ctr"/>
            <a:endParaRPr lang="en-US" b="1" dirty="0" smtClean="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hlinkClick r:id="rId2" action="ppaction://hlinkfile"/>
              </a:rPr>
              <a:t>BASIC</a:t>
            </a:r>
            <a:r>
              <a:rPr lang="en-US" b="1" dirty="0" smtClean="0">
                <a:effectLst>
                  <a:outerShdw blurRad="38100" dist="38100" dir="2700000" algn="tl">
                    <a:srgbClr val="000000">
                      <a:alpha val="43137"/>
                    </a:srgbClr>
                  </a:outerShdw>
                </a:effectLst>
              </a:rPr>
              <a:t> </a:t>
            </a:r>
          </a:p>
          <a:p>
            <a:pPr algn="ctr"/>
            <a:r>
              <a:rPr lang="en-US" b="1" dirty="0" smtClean="0">
                <a:effectLst>
                  <a:outerShdw blurRad="38100" dist="38100" dir="2700000" algn="tl">
                    <a:srgbClr val="000000">
                      <a:alpha val="43137"/>
                    </a:srgbClr>
                  </a:outerShdw>
                </a:effectLst>
                <a:hlinkClick r:id="rId3" action="ppaction://hlinkfile"/>
              </a:rPr>
              <a:t>STANDARD</a:t>
            </a: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hlinkClick r:id="rId4" action="ppaction://hlinkfile"/>
              </a:rPr>
              <a:t>ADVANCE</a:t>
            </a: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hlinkClick r:id="rId5" action="ppaction://hlinkfile"/>
              </a:rPr>
              <a:t>HOTS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5846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927650"/>
            <a:ext cx="10102574" cy="5446645"/>
          </a:xfrm>
        </p:spPr>
        <p:txBody>
          <a:bodyPr>
            <a:noAutofit/>
          </a:bodyPr>
          <a:lstStyle/>
          <a:p>
            <a:pPr algn="ctr"/>
            <a:r>
              <a:rPr lang="en-US" sz="16600" dirty="0" smtClean="0">
                <a:solidFill>
                  <a:schemeClr val="accent1">
                    <a:lumMod val="75000"/>
                  </a:schemeClr>
                </a:solidFill>
              </a:rPr>
              <a:t>THANK </a:t>
            </a:r>
            <a:br>
              <a:rPr lang="en-US" sz="16600" dirty="0" smtClean="0">
                <a:solidFill>
                  <a:schemeClr val="accent1">
                    <a:lumMod val="75000"/>
                  </a:schemeClr>
                </a:solidFill>
              </a:rPr>
            </a:br>
            <a:r>
              <a:rPr lang="en-US" sz="16600" dirty="0" smtClean="0">
                <a:solidFill>
                  <a:schemeClr val="accent1">
                    <a:lumMod val="75000"/>
                  </a:schemeClr>
                </a:solidFill>
              </a:rPr>
              <a:t>YOU</a:t>
            </a:r>
            <a:endParaRPr lang="en-US" sz="16600" dirty="0">
              <a:solidFill>
                <a:schemeClr val="accent1">
                  <a:lumMod val="75000"/>
                </a:schemeClr>
              </a:solidFill>
            </a:endParaRPr>
          </a:p>
        </p:txBody>
      </p:sp>
    </p:spTree>
    <p:extLst>
      <p:ext uri="{BB962C8B-B14F-4D97-AF65-F5344CB8AC3E}">
        <p14:creationId xmlns:p14="http://schemas.microsoft.com/office/powerpoint/2010/main" xmlns="" val="191118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57D10A-6705-4110-A79D-03D1E508BD4E}"/>
              </a:ext>
            </a:extLst>
          </p:cNvPr>
          <p:cNvSpPr>
            <a:spLocks noGrp="1"/>
          </p:cNvSpPr>
          <p:nvPr>
            <p:ph type="title"/>
          </p:nvPr>
        </p:nvSpPr>
        <p:spPr>
          <a:xfrm>
            <a:off x="1016000" y="198783"/>
            <a:ext cx="9042400" cy="1828800"/>
          </a:xfrm>
        </p:spPr>
        <p:txBody>
          <a:bodyPr>
            <a:normAutofit/>
          </a:bodyPr>
          <a:lstStyle/>
          <a:p>
            <a:pPr algn="ctr"/>
            <a:r>
              <a:rPr lang="en-IN" dirty="0" smtClean="0">
                <a:latin typeface="Impact" pitchFamily="34" charset="0"/>
              </a:rPr>
              <a:t/>
            </a:r>
            <a:br>
              <a:rPr lang="en-IN" dirty="0" smtClean="0">
                <a:latin typeface="Impact" pitchFamily="34" charset="0"/>
              </a:rPr>
            </a:br>
            <a:r>
              <a:rPr lang="en-IN" dirty="0" smtClean="0">
                <a:latin typeface="Impact" pitchFamily="34" charset="0"/>
              </a:rPr>
              <a:t>Introduction</a:t>
            </a:r>
            <a:endParaRPr lang="en-IN" dirty="0">
              <a:latin typeface="Impact" pitchFamily="34" charset="0"/>
            </a:endParaRPr>
          </a:p>
        </p:txBody>
      </p:sp>
      <p:sp>
        <p:nvSpPr>
          <p:cNvPr id="3" name="Content Placeholder 2">
            <a:extLst>
              <a:ext uri="{FF2B5EF4-FFF2-40B4-BE49-F238E27FC236}">
                <a16:creationId xmlns="" xmlns:a16="http://schemas.microsoft.com/office/drawing/2014/main" id="{02A6130E-8C98-4001-9A13-024D0CE3DB25}"/>
              </a:ext>
            </a:extLst>
          </p:cNvPr>
          <p:cNvSpPr>
            <a:spLocks noGrp="1"/>
          </p:cNvSpPr>
          <p:nvPr>
            <p:ph idx="1"/>
          </p:nvPr>
        </p:nvSpPr>
        <p:spPr>
          <a:xfrm>
            <a:off x="1016000" y="1285460"/>
            <a:ext cx="9996557" cy="4346714"/>
          </a:xfrm>
        </p:spPr>
        <p:txBody>
          <a:bodyPr/>
          <a:lstStyle/>
          <a:p>
            <a:r>
              <a:rPr lang="en-IN" b="1" dirty="0"/>
              <a:t>EQUATION :</a:t>
            </a:r>
            <a:r>
              <a:rPr lang="en-IN" dirty="0"/>
              <a:t>A statement of equality involving one or more than one variable.</a:t>
            </a:r>
          </a:p>
          <a:p>
            <a:r>
              <a:rPr lang="en-IN" b="1" dirty="0"/>
              <a:t>LINEAR EQUATION : </a:t>
            </a:r>
            <a:r>
              <a:rPr lang="en-IN" dirty="0"/>
              <a:t>Equation in which highest power of variable is 1.</a:t>
            </a:r>
          </a:p>
          <a:p>
            <a:r>
              <a:rPr lang="en-IN" b="1" dirty="0"/>
              <a:t>VARIABLE : </a:t>
            </a:r>
            <a:r>
              <a:rPr lang="en-IN" dirty="0"/>
              <a:t>Unknown quantity(s) involved in an equation. </a:t>
            </a:r>
          </a:p>
          <a:p>
            <a:endParaRPr lang="en-IN" dirty="0"/>
          </a:p>
        </p:txBody>
      </p:sp>
    </p:spTree>
    <p:extLst>
      <p:ext uri="{BB962C8B-B14F-4D97-AF65-F5344CB8AC3E}">
        <p14:creationId xmlns:p14="http://schemas.microsoft.com/office/powerpoint/2010/main" xmlns="" val="139790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B44DAE-41D5-4434-8D48-B0AD622338EE}"/>
              </a:ext>
            </a:extLst>
          </p:cNvPr>
          <p:cNvSpPr>
            <a:spLocks noGrp="1"/>
          </p:cNvSpPr>
          <p:nvPr>
            <p:ph type="title"/>
          </p:nvPr>
        </p:nvSpPr>
        <p:spPr>
          <a:xfrm>
            <a:off x="1095512" y="477078"/>
            <a:ext cx="9850783" cy="1311965"/>
          </a:xfrm>
        </p:spPr>
        <p:txBody>
          <a:bodyPr>
            <a:normAutofit/>
          </a:bodyPr>
          <a:lstStyle/>
          <a:p>
            <a:pPr algn="ctr"/>
            <a:r>
              <a:rPr lang="en-IN" b="1" dirty="0">
                <a:solidFill>
                  <a:srgbClr val="000000"/>
                </a:solidFill>
                <a:latin typeface="Impact" pitchFamily="34" charset="0"/>
                <a:ea typeface="Times New Roman" panose="02020603050405020304" pitchFamily="18" charset="0"/>
                <a:cs typeface="Times New Roman" panose="02020603050405020304" pitchFamily="18" charset="0"/>
              </a:rPr>
              <a:t>LINEAR EQUATION IN ONE VARIABLE</a:t>
            </a:r>
            <a:endParaRPr lang="en-IN" dirty="0">
              <a:latin typeface="Impact" pitchFamily="34" charset="0"/>
            </a:endParaRPr>
          </a:p>
        </p:txBody>
      </p:sp>
      <p:sp>
        <p:nvSpPr>
          <p:cNvPr id="3" name="Content Placeholder 2">
            <a:extLst>
              <a:ext uri="{FF2B5EF4-FFF2-40B4-BE49-F238E27FC236}">
                <a16:creationId xmlns="" xmlns:a16="http://schemas.microsoft.com/office/drawing/2014/main" id="{C8850F0E-7B03-470A-9BAE-02CE0F43DB6F}"/>
              </a:ext>
            </a:extLst>
          </p:cNvPr>
          <p:cNvSpPr>
            <a:spLocks noGrp="1"/>
          </p:cNvSpPr>
          <p:nvPr>
            <p:ph idx="1"/>
          </p:nvPr>
        </p:nvSpPr>
        <p:spPr>
          <a:xfrm>
            <a:off x="1016000" y="2093842"/>
            <a:ext cx="10058400" cy="3975653"/>
          </a:xfrm>
        </p:spPr>
        <p:txBody>
          <a:bodyPr>
            <a:normAutofit/>
          </a:bodyPr>
          <a:lstStyle/>
          <a:p>
            <a:pPr>
              <a:lnSpc>
                <a:spcPct val="115000"/>
              </a:lnSpc>
              <a:spcAft>
                <a:spcPts val="800"/>
              </a:spcAft>
            </a:pPr>
            <a:r>
              <a:rPr lang="en-I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a:t>
            </a: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equation has only one variable of degree one, then that equation is known as linear equation in one variable.</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75"/>
              </a:spcAft>
              <a:buSzPts val="1000"/>
              <a:buFont typeface="Symbol" panose="05050102010706020507" pitchFamily="18" charset="2"/>
              <a:buChar char=""/>
              <a:tabLst>
                <a:tab pos="457200" algn="l"/>
              </a:tabLst>
            </a:pP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Standard form: </a:t>
            </a:r>
            <a:r>
              <a:rPr lang="en-IN"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ax+b</a:t>
            </a: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where a and </a:t>
            </a:r>
            <a:r>
              <a:rPr lang="en-I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ϵ R &amp; a</a:t>
            </a: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IN"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75"/>
              </a:spcAft>
              <a:buSzPts val="1000"/>
              <a:buFont typeface="Symbol" panose="05050102010706020507" pitchFamily="18" charset="2"/>
              <a:buChar char=""/>
              <a:tabLst>
                <a:tab pos="457200" algn="l"/>
              </a:tabLst>
            </a:pPr>
            <a:r>
              <a:rPr lang="en-I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Examples</a:t>
            </a: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linear equation in one variable are :</a:t>
            </a:r>
            <a:endParaRPr lang="en-IN"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750"/>
              </a:spcAft>
              <a:buNone/>
            </a:pPr>
            <a:r>
              <a:rPr lang="en-I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3x-9 </a:t>
            </a: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a:t>
            </a:r>
            <a:b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I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2t </a:t>
            </a:r>
            <a:r>
              <a:rPr lang="en-I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19848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D4344D-0905-45D7-9882-66257B25DB6F}"/>
              </a:ext>
            </a:extLst>
          </p:cNvPr>
          <p:cNvSpPr>
            <a:spLocks noGrp="1"/>
          </p:cNvSpPr>
          <p:nvPr>
            <p:ph type="title"/>
          </p:nvPr>
        </p:nvSpPr>
        <p:spPr>
          <a:xfrm>
            <a:off x="1015999" y="450574"/>
            <a:ext cx="10062817" cy="1099930"/>
          </a:xfrm>
        </p:spPr>
        <p:txBody>
          <a:bodyPr>
            <a:normAutofit/>
          </a:bodyPr>
          <a:lstStyle/>
          <a:p>
            <a:pPr algn="ctr"/>
            <a:r>
              <a:rPr lang="en-IN" b="1" dirty="0"/>
              <a:t>LINEAR EQUATION IN TWO VARIABLES</a:t>
            </a:r>
            <a:endParaRPr lang="en-IN" dirty="0"/>
          </a:p>
        </p:txBody>
      </p:sp>
      <p:sp>
        <p:nvSpPr>
          <p:cNvPr id="3" name="Content Placeholder 2">
            <a:extLst>
              <a:ext uri="{FF2B5EF4-FFF2-40B4-BE49-F238E27FC236}">
                <a16:creationId xmlns="" xmlns:a16="http://schemas.microsoft.com/office/drawing/2014/main" id="{2B60E5C7-73C9-46B9-BC21-3866EA00373E}"/>
              </a:ext>
            </a:extLst>
          </p:cNvPr>
          <p:cNvSpPr>
            <a:spLocks noGrp="1"/>
          </p:cNvSpPr>
          <p:nvPr>
            <p:ph idx="1"/>
          </p:nvPr>
        </p:nvSpPr>
        <p:spPr>
          <a:xfrm>
            <a:off x="838200" y="1825625"/>
            <a:ext cx="10200861" cy="4389645"/>
          </a:xfrm>
        </p:spPr>
        <p:txBody>
          <a:bodyPr/>
          <a:lstStyle/>
          <a:p>
            <a:pPr marL="0" indent="0">
              <a:buNone/>
            </a:pPr>
            <a:r>
              <a:rPr lang="en-IN" dirty="0" smtClean="0"/>
              <a:t>When </a:t>
            </a:r>
            <a:r>
              <a:rPr lang="en-IN" dirty="0"/>
              <a:t>an equation has two variables both of degree one, then that equation is known as linear equation in two variables.</a:t>
            </a:r>
          </a:p>
          <a:p>
            <a:r>
              <a:rPr lang="en-IN" b="1" dirty="0"/>
              <a:t>Standard form</a:t>
            </a:r>
            <a:r>
              <a:rPr lang="en-IN" dirty="0"/>
              <a:t>: </a:t>
            </a:r>
            <a:r>
              <a:rPr lang="en-IN" dirty="0" err="1"/>
              <a:t>ax+by+c</a:t>
            </a:r>
            <a:r>
              <a:rPr lang="en-IN" dirty="0"/>
              <a:t>=0, where a, b, c ϵR&amp; a,b≠0</a:t>
            </a:r>
          </a:p>
          <a:p>
            <a:pPr fontAlgn="base"/>
            <a:r>
              <a:rPr lang="en-IN" dirty="0"/>
              <a:t>Here ‘a’ is called coefficient of x, ‘b’ is called coefficient of y and c is called constant term.</a:t>
            </a:r>
          </a:p>
          <a:p>
            <a:pPr fontAlgn="base"/>
            <a:r>
              <a:rPr lang="en-IN" b="1" dirty="0"/>
              <a:t>Examples</a:t>
            </a:r>
            <a:r>
              <a:rPr lang="en-IN" dirty="0"/>
              <a:t> of linear equations in two variables are:</a:t>
            </a:r>
            <a:br>
              <a:rPr lang="en-IN" dirty="0"/>
            </a:br>
            <a:r>
              <a:rPr lang="en-IN" dirty="0"/>
              <a:t>– 7x+y-8 = 0</a:t>
            </a:r>
            <a:br>
              <a:rPr lang="en-IN" dirty="0"/>
            </a:br>
            <a:r>
              <a:rPr lang="en-IN" dirty="0"/>
              <a:t>– 6p-4q+12 = 0</a:t>
            </a:r>
          </a:p>
          <a:p>
            <a:endParaRPr lang="en-IN" dirty="0"/>
          </a:p>
        </p:txBody>
      </p:sp>
    </p:spTree>
    <p:extLst>
      <p:ext uri="{BB962C8B-B14F-4D97-AF65-F5344CB8AC3E}">
        <p14:creationId xmlns:p14="http://schemas.microsoft.com/office/powerpoint/2010/main" xmlns="" val="370976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074DB6-B66E-4697-BF42-032189694677}"/>
              </a:ext>
            </a:extLst>
          </p:cNvPr>
          <p:cNvSpPr>
            <a:spLocks noGrp="1"/>
          </p:cNvSpPr>
          <p:nvPr>
            <p:ph type="title"/>
          </p:nvPr>
        </p:nvSpPr>
        <p:spPr>
          <a:xfrm>
            <a:off x="1016000" y="543338"/>
            <a:ext cx="10102574" cy="1404732"/>
          </a:xfrm>
        </p:spPr>
        <p:txBody>
          <a:bodyPr>
            <a:normAutofit fontScale="90000"/>
          </a:bodyPr>
          <a:lstStyle/>
          <a:p>
            <a:pPr algn="ctr"/>
            <a:r>
              <a:rPr lang="en-IN" b="1" dirty="0"/>
              <a:t>Properties of an equation:</a:t>
            </a:r>
            <a:r>
              <a:rPr lang="en-IN" dirty="0"/>
              <a:t/>
            </a:r>
            <a:br>
              <a:rPr lang="en-IN" dirty="0"/>
            </a:br>
            <a:endParaRPr lang="en-IN" dirty="0"/>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xmlns="" id="{3844870B-2608-4A20-AB02-4EAAD8E38A22}"/>
                  </a:ext>
                </a:extLst>
              </p:cNvPr>
              <p:cNvSpPr>
                <a:spLocks noGrp="1"/>
              </p:cNvSpPr>
              <p:nvPr>
                <p:ph idx="1"/>
              </p:nvPr>
            </p:nvSpPr>
            <p:spPr>
              <a:xfrm>
                <a:off x="834888" y="1325217"/>
                <a:ext cx="10469216" cy="5022573"/>
              </a:xfrm>
            </p:spPr>
            <p:txBody>
              <a:bodyPr>
                <a:noAutofit/>
              </a:bodyPr>
              <a:lstStyle/>
              <a:p>
                <a:pPr marL="0" indent="0" fontAlgn="base">
                  <a:buNone/>
                </a:pPr>
                <a:r>
                  <a:rPr lang="en-IN" sz="2000" b="1" dirty="0"/>
                  <a:t>a</a:t>
                </a:r>
                <a:r>
                  <a:rPr lang="en-IN" sz="2000" dirty="0"/>
                  <a:t>) Same quantity can be added to both sides of an equation without changing the equality.</a:t>
                </a:r>
              </a:p>
              <a:p>
                <a:pPr marL="0" indent="0">
                  <a:buNone/>
                </a:pPr>
                <a:r>
                  <a:rPr lang="en-IN" sz="2000" dirty="0"/>
                  <a:t>		Ex:x-10=0	</a:t>
                </a:r>
                <a14:m>
                  <m:oMath xmlns:m="http://schemas.openxmlformats.org/officeDocument/2006/math">
                    <m:r>
                      <a:rPr lang="en-IN" sz="2000" i="1">
                        <a:latin typeface="Cambria Math"/>
                      </a:rPr>
                      <m:t>⟹</m:t>
                    </m:r>
                  </m:oMath>
                </a14:m>
                <a:r>
                  <a:rPr lang="en-IN" sz="2000" dirty="0"/>
                  <a:t> x-10+10=10	</a:t>
                </a:r>
                <a14:m>
                  <m:oMath xmlns:m="http://schemas.openxmlformats.org/officeDocument/2006/math">
                    <m:r>
                      <a:rPr lang="en-IN" sz="2000" i="1">
                        <a:latin typeface="Cambria Math"/>
                      </a:rPr>
                      <m:t>⟹</m:t>
                    </m:r>
                  </m:oMath>
                </a14:m>
                <a:r>
                  <a:rPr lang="en-IN" sz="2000" dirty="0"/>
                  <a:t>x=10.</a:t>
                </a:r>
              </a:p>
              <a:p>
                <a:pPr marL="0" indent="0">
                  <a:buNone/>
                </a:pPr>
                <a:r>
                  <a:rPr lang="en-IN" sz="2000" dirty="0"/>
                  <a:t> </a:t>
                </a:r>
              </a:p>
              <a:p>
                <a:pPr marL="0" indent="0" fontAlgn="base">
                  <a:buNone/>
                </a:pPr>
                <a:r>
                  <a:rPr lang="en-IN" sz="2000" b="1" dirty="0"/>
                  <a:t>b</a:t>
                </a:r>
                <a:r>
                  <a:rPr lang="en-IN" sz="2000" dirty="0"/>
                  <a:t>) Same quantity can be subtracted from both sides of an equation without changing the equality.</a:t>
                </a:r>
              </a:p>
              <a:p>
                <a:pPr marL="0" indent="0">
                  <a:buNone/>
                </a:pPr>
                <a:r>
                  <a:rPr lang="en-IN" sz="2000" dirty="0"/>
                  <a:t>		Ex: x+5=0	   </a:t>
                </a:r>
                <a14:m>
                  <m:oMath xmlns:m="http://schemas.openxmlformats.org/officeDocument/2006/math">
                    <m:r>
                      <a:rPr lang="en-IN" sz="2000" i="1">
                        <a:latin typeface="Cambria Math"/>
                      </a:rPr>
                      <m:t>⟹</m:t>
                    </m:r>
                  </m:oMath>
                </a14:m>
                <a:r>
                  <a:rPr lang="en-IN" sz="2000" dirty="0"/>
                  <a:t>x+5-5=-5		   </a:t>
                </a:r>
                <a14:m>
                  <m:oMath xmlns:m="http://schemas.openxmlformats.org/officeDocument/2006/math">
                    <m:r>
                      <a:rPr lang="en-IN" sz="2000" i="1">
                        <a:latin typeface="Cambria Math"/>
                      </a:rPr>
                      <m:t>⟹</m:t>
                    </m:r>
                  </m:oMath>
                </a14:m>
                <a:r>
                  <a:rPr lang="en-IN" sz="2000" dirty="0"/>
                  <a:t>x= -5.</a:t>
                </a:r>
              </a:p>
              <a:p>
                <a:pPr marL="0" indent="0" fontAlgn="base">
                  <a:buNone/>
                </a:pPr>
                <a:r>
                  <a:rPr lang="en-IN" sz="2000" b="1" dirty="0"/>
                  <a:t>c</a:t>
                </a:r>
                <a:r>
                  <a:rPr lang="en-IN" sz="2000" dirty="0"/>
                  <a:t>) Both sides of an equation may be multiplied by a same non-zero number without changing the equality.</a:t>
                </a:r>
              </a:p>
              <a:p>
                <a:pPr marL="0" indent="0">
                  <a:buNone/>
                </a:pPr>
                <a:r>
                  <a:rPr lang="en-IN" sz="2000" dirty="0"/>
                  <a:t>		Ex:</a:t>
                </a:r>
                <a14:m>
                  <m:oMath xmlns:m="http://schemas.openxmlformats.org/officeDocument/2006/math">
                    <m:f>
                      <m:fPr>
                        <m:ctrlPr>
                          <a:rPr lang="en-IN" sz="2000" i="1">
                            <a:latin typeface="Cambria Math"/>
                          </a:rPr>
                        </m:ctrlPr>
                      </m:fPr>
                      <m:num>
                        <m:r>
                          <a:rPr lang="en-IN" sz="2000" i="1">
                            <a:latin typeface="Cambria Math"/>
                          </a:rPr>
                          <m:t>𝑥</m:t>
                        </m:r>
                      </m:num>
                      <m:den>
                        <m:r>
                          <a:rPr lang="en-IN" sz="2000" i="1">
                            <a:latin typeface="Cambria Math"/>
                          </a:rPr>
                          <m:t>2</m:t>
                        </m:r>
                      </m:den>
                    </m:f>
                  </m:oMath>
                </a14:m>
                <a:r>
                  <a:rPr lang="en-IN" sz="2000" dirty="0"/>
                  <a:t> =5 	</a:t>
                </a:r>
                <a14:m>
                  <m:oMath xmlns:m="http://schemas.openxmlformats.org/officeDocument/2006/math">
                    <m:r>
                      <a:rPr lang="en-IN" sz="2000" i="1">
                        <a:latin typeface="Cambria Math"/>
                      </a:rPr>
                      <m:t>⟹</m:t>
                    </m:r>
                    <m:f>
                      <m:fPr>
                        <m:ctrlPr>
                          <a:rPr lang="en-IN" sz="2000" i="1">
                            <a:latin typeface="Cambria Math"/>
                          </a:rPr>
                        </m:ctrlPr>
                      </m:fPr>
                      <m:num>
                        <m:r>
                          <a:rPr lang="en-IN" sz="2000" i="1">
                            <a:latin typeface="Cambria Math"/>
                          </a:rPr>
                          <m:t>𝑥</m:t>
                        </m:r>
                      </m:num>
                      <m:den>
                        <m:r>
                          <a:rPr lang="en-IN" sz="2000" i="1">
                            <a:latin typeface="Cambria Math"/>
                          </a:rPr>
                          <m:t>2</m:t>
                        </m:r>
                      </m:den>
                    </m:f>
                    <m:r>
                      <a:rPr lang="en-IN" sz="2000" i="1">
                        <a:latin typeface="Cambria Math"/>
                      </a:rPr>
                      <m:t>×2</m:t>
                    </m:r>
                  </m:oMath>
                </a14:m>
                <a:r>
                  <a:rPr lang="en-IN" sz="2000" dirty="0"/>
                  <a:t> =5 </a:t>
                </a:r>
                <a14:m>
                  <m:oMath xmlns:m="http://schemas.openxmlformats.org/officeDocument/2006/math">
                    <m:r>
                      <a:rPr lang="en-IN" sz="2000" i="1">
                        <a:latin typeface="Cambria Math"/>
                      </a:rPr>
                      <m:t>×</m:t>
                    </m:r>
                  </m:oMath>
                </a14:m>
                <a:r>
                  <a:rPr lang="en-IN" sz="2000" dirty="0"/>
                  <a:t> 2	</a:t>
                </a:r>
                <a14:m>
                  <m:oMath xmlns:m="http://schemas.openxmlformats.org/officeDocument/2006/math">
                    <m:r>
                      <a:rPr lang="en-IN" sz="2000" i="1">
                        <a:latin typeface="Cambria Math"/>
                      </a:rPr>
                      <m:t>⟹</m:t>
                    </m:r>
                  </m:oMath>
                </a14:m>
                <a:r>
                  <a:rPr lang="en-IN" sz="2000" dirty="0"/>
                  <a:t>x=10</a:t>
                </a:r>
              </a:p>
              <a:p>
                <a:pPr marL="0" indent="0" fontAlgn="base">
                  <a:buNone/>
                </a:pPr>
                <a:r>
                  <a:rPr lang="en-IN" sz="2000" b="1" dirty="0"/>
                  <a:t>d</a:t>
                </a:r>
                <a:r>
                  <a:rPr lang="en-IN" sz="2000" dirty="0"/>
                  <a:t>) Both sides of an equation may be divided by a same non-zero number without changing the equality.</a:t>
                </a:r>
              </a:p>
              <a:p>
                <a:pPr marL="0" indent="0">
                  <a:buNone/>
                </a:pPr>
                <a:r>
                  <a:rPr lang="en-IN" sz="2000" dirty="0"/>
                  <a:t>	Ex:7x =70      </a:t>
                </a:r>
                <a14:m>
                  <m:oMath xmlns:m="http://schemas.openxmlformats.org/officeDocument/2006/math">
                    <m:r>
                      <a:rPr lang="en-IN" sz="2000" i="1">
                        <a:latin typeface="Cambria Math"/>
                      </a:rPr>
                      <m:t>⟹</m:t>
                    </m:r>
                    <m:f>
                      <m:fPr>
                        <m:ctrlPr>
                          <a:rPr lang="en-IN" sz="2000" i="1">
                            <a:latin typeface="Cambria Math"/>
                          </a:rPr>
                        </m:ctrlPr>
                      </m:fPr>
                      <m:num>
                        <m:r>
                          <a:rPr lang="en-IN" sz="2000" i="1">
                            <a:latin typeface="Cambria Math"/>
                          </a:rPr>
                          <m:t>1</m:t>
                        </m:r>
                      </m:num>
                      <m:den>
                        <m:r>
                          <a:rPr lang="en-IN" sz="2000" i="1">
                            <a:latin typeface="Cambria Math"/>
                          </a:rPr>
                          <m:t>7</m:t>
                        </m:r>
                      </m:den>
                    </m:f>
                    <m:r>
                      <a:rPr lang="en-IN" sz="2000" i="1">
                        <a:latin typeface="Cambria Math"/>
                      </a:rPr>
                      <m:t>×</m:t>
                    </m:r>
                  </m:oMath>
                </a14:m>
                <a:r>
                  <a:rPr lang="en-IN" sz="2000" dirty="0"/>
                  <a:t>7x =</a:t>
                </a:r>
                <a14:m>
                  <m:oMath xmlns:m="http://schemas.openxmlformats.org/officeDocument/2006/math">
                    <m:f>
                      <m:fPr>
                        <m:ctrlPr>
                          <a:rPr lang="en-IN" sz="2000" i="1">
                            <a:latin typeface="Cambria Math"/>
                          </a:rPr>
                        </m:ctrlPr>
                      </m:fPr>
                      <m:num>
                        <m:r>
                          <a:rPr lang="en-IN" sz="2000" i="1">
                            <a:latin typeface="Cambria Math"/>
                          </a:rPr>
                          <m:t>1</m:t>
                        </m:r>
                      </m:num>
                      <m:den>
                        <m:r>
                          <a:rPr lang="en-IN" sz="2000" i="1">
                            <a:latin typeface="Cambria Math"/>
                          </a:rPr>
                          <m:t>7</m:t>
                        </m:r>
                      </m:den>
                    </m:f>
                    <m:r>
                      <a:rPr lang="en-IN" sz="2000" i="1">
                        <a:latin typeface="Cambria Math"/>
                      </a:rPr>
                      <m:t>×</m:t>
                    </m:r>
                  </m:oMath>
                </a14:m>
                <a:r>
                  <a:rPr lang="en-IN" sz="2000" dirty="0"/>
                  <a:t>70	</a:t>
                </a:r>
                <a14:m>
                  <m:oMath xmlns:m="http://schemas.openxmlformats.org/officeDocument/2006/math">
                    <m:r>
                      <a:rPr lang="en-IN" sz="2000" i="1">
                        <a:latin typeface="Cambria Math"/>
                      </a:rPr>
                      <m:t>⟹</m:t>
                    </m:r>
                  </m:oMath>
                </a14:m>
                <a:r>
                  <a:rPr lang="en-IN" sz="2000" dirty="0"/>
                  <a:t>x=10.</a:t>
                </a:r>
              </a:p>
              <a:p>
                <a:pPr marL="0" indent="0">
                  <a:buNone/>
                </a:pPr>
                <a:r>
                  <a:rPr lang="en-IN" sz="2000" dirty="0"/>
                  <a:t>We can follow the above points to solve an equation or directly follow method of transposition.</a:t>
                </a:r>
              </a:p>
              <a:p>
                <a:endParaRPr lang="en-IN" sz="2000" dirty="0"/>
              </a:p>
            </p:txBody>
          </p:sp>
        </mc:Choice>
        <mc:Fallback>
          <p:sp>
            <p:nvSpPr>
              <p:cNvPr id="3" name="Content Placeholder 2">
                <a:extLst>
                  <a:ext uri="{FF2B5EF4-FFF2-40B4-BE49-F238E27FC236}">
                    <a16:creationId xmlns:a14="http://schemas.microsoft.com/office/drawing/2010/main" xmlns:a16="http://schemas.microsoft.com/office/drawing/2014/main" xmlns="" id="{3844870B-2608-4A20-AB02-4EAAD8E38A22}"/>
                  </a:ext>
                </a:extLst>
              </p:cNvPr>
              <p:cNvSpPr>
                <a:spLocks noGrp="1" noRot="1" noChangeAspect="1" noMove="1" noResize="1" noEditPoints="1" noAdjustHandles="1" noChangeArrowheads="1" noChangeShapeType="1" noTextEdit="1"/>
              </p:cNvSpPr>
              <p:nvPr>
                <p:ph idx="1"/>
              </p:nvPr>
            </p:nvSpPr>
            <p:spPr>
              <a:xfrm>
                <a:off x="834888" y="1325217"/>
                <a:ext cx="10469216" cy="5022573"/>
              </a:xfrm>
              <a:blipFill rotWithShape="1">
                <a:blip r:embed="rId2"/>
                <a:stretch>
                  <a:fillRect l="-641"/>
                </a:stretch>
              </a:blipFill>
            </p:spPr>
            <p:txBody>
              <a:bodyPr/>
              <a:lstStyle/>
              <a:p>
                <a:r>
                  <a:rPr lang="en-US">
                    <a:noFill/>
                  </a:rPr>
                  <a:t> </a:t>
                </a:r>
              </a:p>
            </p:txBody>
          </p:sp>
        </mc:Fallback>
      </mc:AlternateContent>
    </p:spTree>
    <p:extLst>
      <p:ext uri="{BB962C8B-B14F-4D97-AF65-F5344CB8AC3E}">
        <p14:creationId xmlns:p14="http://schemas.microsoft.com/office/powerpoint/2010/main" xmlns="" val="184071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799"/>
            <a:ext cx="10058400" cy="5966791"/>
          </a:xfrm>
        </p:spPr>
        <p:txBody>
          <a:bodyPr>
            <a:normAutofit fontScale="40000" lnSpcReduction="20000"/>
          </a:bodyPr>
          <a:lstStyle/>
          <a:p>
            <a:endParaRPr lang="en-US" dirty="0" smtClean="0"/>
          </a:p>
          <a:p>
            <a:endParaRPr lang="en-US" dirty="0"/>
          </a:p>
          <a:p>
            <a:endParaRPr lang="en-US" dirty="0" smtClean="0"/>
          </a:p>
          <a:p>
            <a:endParaRPr lang="en-US" dirty="0"/>
          </a:p>
          <a:p>
            <a:endParaRPr lang="en-US" dirty="0" smtClean="0"/>
          </a:p>
          <a:p>
            <a:r>
              <a:rPr lang="en-US" sz="7000" b="1" dirty="0" smtClean="0"/>
              <a:t>Practice worksheet-1</a:t>
            </a:r>
          </a:p>
          <a:p>
            <a:endParaRPr lang="en-US" dirty="0"/>
          </a:p>
          <a:p>
            <a:r>
              <a:rPr lang="en-US" sz="5100" dirty="0" smtClean="0"/>
              <a:t>1-Write each of these following as an equation in two variables.</a:t>
            </a:r>
          </a:p>
          <a:p>
            <a:pPr marL="0" indent="0">
              <a:buNone/>
            </a:pPr>
            <a:r>
              <a:rPr lang="en-US" sz="5100" dirty="0" smtClean="0"/>
              <a:t>	(i) x=-5</a:t>
            </a:r>
          </a:p>
          <a:p>
            <a:pPr marL="0" indent="0">
              <a:buNone/>
            </a:pPr>
            <a:r>
              <a:rPr lang="en-US" sz="5100" dirty="0" smtClean="0"/>
              <a:t>	(ii) y=2</a:t>
            </a:r>
          </a:p>
          <a:p>
            <a:pPr marL="0" indent="0">
              <a:buNone/>
            </a:pPr>
            <a:r>
              <a:rPr lang="en-US" sz="5100" dirty="0" smtClean="0"/>
              <a:t>	(iii)2x=3</a:t>
            </a:r>
          </a:p>
          <a:p>
            <a:pPr marL="0" indent="0">
              <a:buNone/>
            </a:pPr>
            <a:r>
              <a:rPr lang="en-US" sz="5100" dirty="0" smtClean="0"/>
              <a:t>	(iv) 5y=2</a:t>
            </a:r>
          </a:p>
          <a:p>
            <a:pPr marL="0" indent="0">
              <a:buNone/>
            </a:pPr>
            <a:r>
              <a:rPr lang="en-US" sz="5100" dirty="0" smtClean="0"/>
              <a:t>	(v)3x-5=0</a:t>
            </a:r>
          </a:p>
          <a:p>
            <a:r>
              <a:rPr lang="en-US" sz="5100" dirty="0" smtClean="0"/>
              <a:t>2-Express the equations in </a:t>
            </a:r>
            <a:r>
              <a:rPr lang="en-US" sz="5100" dirty="0" err="1" smtClean="0"/>
              <a:t>ax+by+c</a:t>
            </a:r>
            <a:r>
              <a:rPr lang="en-US" sz="5100" dirty="0" smtClean="0"/>
              <a:t>=0 form and find the coefficients </a:t>
            </a:r>
            <a:r>
              <a:rPr lang="en-US" sz="5100" dirty="0" err="1" smtClean="0"/>
              <a:t>a,b</a:t>
            </a:r>
            <a:r>
              <a:rPr lang="en-US" sz="5100" dirty="0" smtClean="0"/>
              <a:t> and c in each. 	</a:t>
            </a:r>
          </a:p>
          <a:p>
            <a:pPr marL="0" indent="0">
              <a:buNone/>
            </a:pPr>
            <a:r>
              <a:rPr lang="en-US" sz="5100" dirty="0" smtClean="0"/>
              <a:t>	(i)2x+3y=9.5</a:t>
            </a:r>
          </a:p>
          <a:p>
            <a:pPr marL="0" indent="0">
              <a:buNone/>
            </a:pPr>
            <a:r>
              <a:rPr lang="en-US" sz="5100" dirty="0" smtClean="0"/>
              <a:t>	(ii) x-y/5-10=0</a:t>
            </a:r>
          </a:p>
          <a:p>
            <a:pPr marL="0" indent="0">
              <a:buNone/>
            </a:pPr>
            <a:r>
              <a:rPr lang="en-US" sz="5100" dirty="0" smtClean="0"/>
              <a:t>	(iii)-2x+3y=6</a:t>
            </a:r>
          </a:p>
          <a:p>
            <a:pPr marL="0" indent="0">
              <a:buNone/>
            </a:pPr>
            <a:r>
              <a:rPr lang="en-US" sz="5100" dirty="0" smtClean="0"/>
              <a:t>	(iv) x=3y</a:t>
            </a:r>
          </a:p>
          <a:p>
            <a:pPr marL="0" indent="0">
              <a:buNone/>
            </a:pPr>
            <a:r>
              <a:rPr lang="en-US" sz="5100" dirty="0" smtClean="0"/>
              <a:t>	(v)y-2=0</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200685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19155-41C4-439D-90BF-2FFD0C4DBC9A}"/>
              </a:ext>
            </a:extLst>
          </p:cNvPr>
          <p:cNvSpPr>
            <a:spLocks noGrp="1"/>
          </p:cNvSpPr>
          <p:nvPr>
            <p:ph type="title"/>
          </p:nvPr>
        </p:nvSpPr>
        <p:spPr>
          <a:xfrm>
            <a:off x="1086679" y="477077"/>
            <a:ext cx="9978886" cy="1921565"/>
          </a:xfrm>
        </p:spPr>
        <p:txBody>
          <a:bodyPr>
            <a:normAutofit fontScale="90000"/>
          </a:bodyPr>
          <a:lstStyle/>
          <a:p>
            <a:pPr algn="ctr"/>
            <a:r>
              <a:rPr lang="en-IN" b="1" dirty="0" smtClean="0">
                <a:solidFill>
                  <a:srgbClr val="000000"/>
                </a:solidFill>
                <a:latin typeface="Times New Roman" panose="02020603050405020304" pitchFamily="18" charset="0"/>
                <a:ea typeface="Times New Roman" panose="02020603050405020304" pitchFamily="18" charset="0"/>
              </a:rPr>
              <a:t/>
            </a:r>
            <a:br>
              <a:rPr lang="en-IN" b="1" dirty="0" smtClean="0">
                <a:solidFill>
                  <a:srgbClr val="000000"/>
                </a:solidFill>
                <a:latin typeface="Times New Roman" panose="02020603050405020304" pitchFamily="18" charset="0"/>
                <a:ea typeface="Times New Roman" panose="02020603050405020304" pitchFamily="18" charset="0"/>
              </a:rPr>
            </a:br>
            <a:r>
              <a:rPr lang="en-IN" sz="5300" b="1" dirty="0" smtClean="0">
                <a:solidFill>
                  <a:srgbClr val="000000"/>
                </a:solidFill>
                <a:latin typeface="Impact" pitchFamily="34" charset="0"/>
                <a:ea typeface="Times New Roman" panose="02020603050405020304" pitchFamily="18" charset="0"/>
              </a:rPr>
              <a:t>SOLUTIONS </a:t>
            </a:r>
            <a:r>
              <a:rPr lang="en-IN" sz="5300" b="1" dirty="0">
                <a:solidFill>
                  <a:srgbClr val="000000"/>
                </a:solidFill>
                <a:latin typeface="Impact" pitchFamily="34" charset="0"/>
                <a:ea typeface="Times New Roman" panose="02020603050405020304" pitchFamily="18" charset="0"/>
              </a:rPr>
              <a:t>OF LINEAR EQUATION</a:t>
            </a:r>
            <a:r>
              <a:rPr lang="en-IN" b="1" dirty="0">
                <a:solidFill>
                  <a:srgbClr val="000000"/>
                </a:solidFill>
                <a:latin typeface="Impact" pitchFamily="34" charset="0"/>
                <a:ea typeface="Times New Roman" panose="02020603050405020304" pitchFamily="18" charset="0"/>
              </a:rPr>
              <a:t>:</a:t>
            </a:r>
            <a:r>
              <a:rPr lang="en-IN" dirty="0">
                <a:solidFill>
                  <a:srgbClr val="000000"/>
                </a:solidFill>
                <a:latin typeface="Impact" pitchFamily="34" charset="0"/>
                <a:ea typeface="Times New Roman" panose="02020603050405020304" pitchFamily="18" charset="0"/>
              </a:rPr>
              <a:t> </a:t>
            </a:r>
            <a:r>
              <a:rPr lang="en-IN" sz="3600" dirty="0">
                <a:effectLst/>
                <a:latin typeface="Times New Roman" panose="02020603050405020304" pitchFamily="18" charset="0"/>
                <a:ea typeface="Times New Roman" panose="02020603050405020304" pitchFamily="18" charset="0"/>
              </a:rPr>
              <a:t/>
            </a:r>
            <a:br>
              <a:rPr lang="en-IN" sz="3600" dirty="0">
                <a:effectLst/>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F8234BD7-28B5-42CD-834D-CC6B0FA9486A}"/>
              </a:ext>
            </a:extLst>
          </p:cNvPr>
          <p:cNvSpPr>
            <a:spLocks noGrp="1"/>
          </p:cNvSpPr>
          <p:nvPr>
            <p:ph idx="1"/>
          </p:nvPr>
        </p:nvSpPr>
        <p:spPr>
          <a:xfrm>
            <a:off x="1016000" y="1789043"/>
            <a:ext cx="10058400" cy="4253948"/>
          </a:xfrm>
        </p:spPr>
        <p:txBody>
          <a:bodyPr/>
          <a:lstStyle/>
          <a:p>
            <a:r>
              <a:rPr lang="en-IN"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value of the variable which when substituted for the variable in the equation satisfies the equation i.e. L.H.S. and R.H.S. of the equation becomes equal, is called the solution or root of the equation.</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090764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751</TotalTime>
  <Words>1591</Words>
  <Application>Microsoft Office PowerPoint</Application>
  <PresentationFormat>Custom</PresentationFormat>
  <Paragraphs>263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NewsPrint</vt:lpstr>
      <vt:lpstr>Slide 1</vt:lpstr>
      <vt:lpstr>Slide 2</vt:lpstr>
      <vt:lpstr>Slide 3</vt:lpstr>
      <vt:lpstr> Introduction</vt:lpstr>
      <vt:lpstr>LINEAR EQUATION IN ONE VARIABLE</vt:lpstr>
      <vt:lpstr>LINEAR EQUATION IN TWO VARIABLES</vt:lpstr>
      <vt:lpstr>Properties of an equation: </vt:lpstr>
      <vt:lpstr>Slide 8</vt:lpstr>
      <vt:lpstr> SOLUTIONS OF LINEAR EQUATION:  </vt:lpstr>
      <vt:lpstr>Solving of an equation</vt:lpstr>
      <vt:lpstr>Slide 11</vt:lpstr>
      <vt:lpstr>Slide 12</vt:lpstr>
      <vt:lpstr>GRAPH OF A LINEAR EQUATION: </vt:lpstr>
      <vt:lpstr>Slide 14</vt:lpstr>
      <vt:lpstr>Slide 15</vt:lpstr>
      <vt:lpstr>Solutions of Linear equation in 2 variables on a graph </vt:lpstr>
      <vt:lpstr>Slide 17</vt:lpstr>
      <vt:lpstr>Equations of Lines Parallel to the i) x-axis    and    ii) y-axis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EQUATION IN TWO VARIABLES</dc:title>
  <dc:creator>chinmayee mohapatra</dc:creator>
  <cp:lastModifiedBy>rajni bala</cp:lastModifiedBy>
  <cp:revision>64</cp:revision>
  <dcterms:created xsi:type="dcterms:W3CDTF">2020-04-15T13:51:08Z</dcterms:created>
  <dcterms:modified xsi:type="dcterms:W3CDTF">2020-04-27T09:27:36Z</dcterms:modified>
</cp:coreProperties>
</file>